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304" r:id="rId4"/>
    <p:sldId id="281" r:id="rId5"/>
    <p:sldId id="276" r:id="rId6"/>
    <p:sldId id="280" r:id="rId7"/>
    <p:sldId id="277" r:id="rId8"/>
    <p:sldId id="303" r:id="rId9"/>
    <p:sldId id="278" r:id="rId10"/>
    <p:sldId id="305" r:id="rId11"/>
  </p:sldIdLst>
  <p:sldSz cx="10080625" cy="7559675"/>
  <p:notesSz cx="7772400" cy="100584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6ED"/>
    <a:srgbClr val="2972B2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94364" autoAdjust="0"/>
  </p:normalViewPr>
  <p:slideViewPr>
    <p:cSldViewPr>
      <p:cViewPr varScale="1">
        <p:scale>
          <a:sx n="63" d="100"/>
          <a:sy n="63" d="100"/>
        </p:scale>
        <p:origin x="610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eaLnBrk="1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Droid Sans Fallback" pitchFamily="2"/>
                <a:cs typeface="FreeSans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algn="r" eaLnBrk="1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Droid Sans Fallback" pitchFamily="2"/>
                <a:cs typeface="FreeSans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lvl1pPr eaLnBrk="1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Droid Sans Fallback" pitchFamily="2"/>
                <a:cs typeface="FreeSans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numCol="1" anchor="b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Liberation Sans"/>
                <a:ea typeface="Droid Sans Fallback"/>
                <a:cs typeface="FreeSans"/>
              </a:defRPr>
            </a:lvl1pPr>
          </a:lstStyle>
          <a:p>
            <a:pPr>
              <a:defRPr/>
            </a:pPr>
            <a:fld id="{6BE81D2A-2971-4068-9BBE-5EBC44F6019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63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immagine diapositiva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it-IT" noProof="0" smtClean="0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Liberation Serif"/>
              </a:defRPr>
            </a:lvl1pPr>
          </a:lstStyle>
          <a:p>
            <a:pPr>
              <a:defRPr/>
            </a:pPr>
            <a:fld id="{B20A0518-BA21-4C0A-B998-32AAED09AAF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779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it-IT" sz="2000" kern="1200">
        <a:solidFill>
          <a:schemeClr val="tx1"/>
        </a:solidFill>
        <a:latin typeface="Liberation Sans" pitchFamily="1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5123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it-IT" smtClean="0">
              <a:solidFill>
                <a:srgbClr val="000000"/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51528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9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7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1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8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4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6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5123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it-IT" smtClean="0">
              <a:solidFill>
                <a:srgbClr val="000000"/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69095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E892A-3A5D-4066-8AF5-2F61092901A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806712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0AE0-F6A8-4EAF-8284-B7E82FBE7B6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608297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D5F6-8847-49DE-87C8-87FC8C6E02E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21152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D3416-256E-43EA-A42C-17C09880FF4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611304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25EA-1F1D-47EE-BB04-AC7F75619C5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582486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ECF84-290D-464A-835C-D9A93E9B01C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955965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2455-23F6-443D-A6ED-7E2E3B76632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569087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C458-E2A0-471F-A4A8-778C4BC92BC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683030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3B1A-F835-4703-A42A-F3B55CCF9BB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9153296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7EF0B-408C-472C-8904-74A21C14CA3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996777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A7EA9-8A80-4B60-B73F-C6C80A83A35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534324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1027" name="Segnaposto testo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Liberation Serif"/>
              </a:defRPr>
            </a:lvl1pPr>
          </a:lstStyle>
          <a:p>
            <a:pPr>
              <a:defRPr/>
            </a:pPr>
            <a:fld id="{3FD11640-4A7E-4967-A975-15C33D4B2F2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it-IT" sz="4400" kern="1200">
          <a:solidFill>
            <a:schemeClr val="tx2"/>
          </a:solidFill>
          <a:latin typeface="Liberation Sans" pitchFamily="1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it-IT" sz="3200" kern="1200">
          <a:solidFill>
            <a:schemeClr val="tx1"/>
          </a:solidFill>
          <a:latin typeface="Liberation Sans" pitchFamily="1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21.jpeg"/><Relationship Id="rId4" Type="http://schemas.openxmlformats.org/officeDocument/2006/relationships/image" Target="../media/image9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7678" r="10097" b="34294"/>
          <a:stretch>
            <a:fillRect/>
          </a:stretch>
        </p:blipFill>
        <p:spPr bwMode="auto">
          <a:xfrm>
            <a:off x="0" y="6084092"/>
            <a:ext cx="10080625" cy="15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15" y="5151437"/>
            <a:ext cx="118718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" y="5364013"/>
            <a:ext cx="2548696" cy="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5" t="1830" r="3033" b="92073"/>
          <a:stretch>
            <a:fillRect/>
          </a:stretch>
        </p:blipFill>
        <p:spPr bwMode="auto">
          <a:xfrm>
            <a:off x="2677455" y="5364013"/>
            <a:ext cx="20161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295" y="2735429"/>
            <a:ext cx="10078485" cy="121798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2400" b="1"/>
            </a:pPr>
            <a:r>
              <a:rPr lang="en-US" sz="3600" b="1" dirty="0" smtClean="0">
                <a:latin typeface="+mn-lt"/>
                <a:ea typeface="Droid Sans Fallback" pitchFamily="2"/>
                <a:cs typeface="FreeSans" pitchFamily="2"/>
              </a:rPr>
              <a:t>STUDIU </a:t>
            </a:r>
            <a:r>
              <a:rPr lang="en-US" sz="3600" b="1" dirty="0" smtClean="0">
                <a:latin typeface="+mn-lt"/>
                <a:ea typeface="Droid Sans Fallback" pitchFamily="2"/>
                <a:cs typeface="FreeSans" pitchFamily="2"/>
              </a:rPr>
              <a:t>DE CAZ: 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2400" b="1"/>
            </a:pPr>
            <a:r>
              <a:rPr lang="en-US" sz="3600" b="1" dirty="0" smtClean="0">
                <a:latin typeface="+mn-lt"/>
                <a:ea typeface="Droid Sans Fallback" pitchFamily="2"/>
                <a:cs typeface="FreeSans" pitchFamily="2"/>
              </a:rPr>
              <a:t>CÂMPIA BANATULUI, ROMANIA</a:t>
            </a:r>
            <a:endParaRPr lang="en-US" sz="3600" b="1" dirty="0">
              <a:latin typeface="+mn-lt"/>
              <a:ea typeface="Droid Sans Fallback" pitchFamily="2"/>
              <a:cs typeface="FreeSans" pitchFamily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263888"/>
            <a:ext cx="1007848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Institutul </a:t>
            </a:r>
            <a:r>
              <a:rPr lang="it-IT" dirty="0">
                <a:solidFill>
                  <a:srgbClr val="0070C0"/>
                </a:solidFill>
              </a:rPr>
              <a:t>National de Hidrologie si Gospodarire a Apelor</a:t>
            </a:r>
          </a:p>
        </p:txBody>
      </p:sp>
      <p:pic>
        <p:nvPicPr>
          <p:cNvPr id="4105" name="Picture 3" descr="C:\Users\Giovanna De Filippis\Desktop\FREEWAT\Tutorial_0_FREEWAT\Slides_Tutorial_0_PartA\Figures\ict4water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5364013"/>
            <a:ext cx="2359401" cy="5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597" y="5042693"/>
            <a:ext cx="16922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" y="-64755"/>
            <a:ext cx="948992" cy="9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755096" y="4618037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24 Noiembrie 2016</a:t>
            </a:r>
            <a:endParaRPr lang="ro-RO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40" y="835879"/>
            <a:ext cx="10080625" cy="45719"/>
          </a:xfrm>
          <a:prstGeom prst="rect">
            <a:avLst/>
          </a:prstGeom>
          <a:solidFill>
            <a:srgbClr val="5D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40" y="911364"/>
            <a:ext cx="10080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FREEWAT - FREE and open source software tools for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WATer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resource management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78398" y="808037"/>
            <a:ext cx="910222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7678" r="10097" b="34294"/>
          <a:stretch>
            <a:fillRect/>
          </a:stretch>
        </p:blipFill>
        <p:spPr bwMode="auto">
          <a:xfrm>
            <a:off x="0" y="6084092"/>
            <a:ext cx="10080625" cy="15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15" y="5151437"/>
            <a:ext cx="118718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" y="5364013"/>
            <a:ext cx="2548696" cy="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5" t="1830" r="3033" b="92073"/>
          <a:stretch>
            <a:fillRect/>
          </a:stretch>
        </p:blipFill>
        <p:spPr bwMode="auto">
          <a:xfrm>
            <a:off x="2677455" y="5364013"/>
            <a:ext cx="20161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8313" y="2632831"/>
            <a:ext cx="10052312" cy="77965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2400" b="1"/>
            </a:pPr>
            <a:r>
              <a:rPr lang="ro-RO" sz="4400" b="1" dirty="0" smtClean="0">
                <a:latin typeface="+mn-lt"/>
                <a:ea typeface="Droid Sans Fallback" pitchFamily="2"/>
                <a:cs typeface="FreeSans" pitchFamily="2"/>
              </a:rPr>
              <a:t>VĂ MULȚUMESC PENTRU ATENȚIE!</a:t>
            </a:r>
            <a:endParaRPr lang="en-US" sz="4400" b="1" dirty="0" smtClean="0">
              <a:latin typeface="+mn-lt"/>
              <a:ea typeface="Droid Sans Fallback" pitchFamily="2"/>
              <a:cs typeface="FreeSans" pitchFamily="2"/>
            </a:endParaRPr>
          </a:p>
        </p:txBody>
      </p:sp>
      <p:pic>
        <p:nvPicPr>
          <p:cNvPr id="4105" name="Picture 3" descr="C:\Users\Giovanna De Filippis\Desktop\FREEWAT\Tutorial_0_FREEWAT\Slides_Tutorial_0_PartA\Figures\ict4water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5364013"/>
            <a:ext cx="2359401" cy="5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597" y="5042693"/>
            <a:ext cx="16922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" y="10486"/>
            <a:ext cx="948992" cy="9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51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6155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magin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594"/>
            <a:ext cx="5801349" cy="435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72067" y="3559"/>
            <a:ext cx="9102227" cy="78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ro-RO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udiu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caz – Câmpia Banatului, Romania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767" y="884237"/>
            <a:ext cx="99368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latin typeface="+mn-lt"/>
              </a:rPr>
              <a:t>-</a:t>
            </a:r>
            <a:r>
              <a:rPr lang="ro-RO" sz="2200" dirty="0" smtClean="0">
                <a:latin typeface="+mn-lt"/>
              </a:rPr>
              <a:t> Studiul de caz a fost definit în cadrul proiectului </a:t>
            </a:r>
            <a:r>
              <a:rPr lang="it-IT" sz="2200" dirty="0" smtClean="0">
                <a:latin typeface="+mn-lt"/>
              </a:rPr>
              <a:t>SEE/A/022/2.1/X </a:t>
            </a:r>
            <a:r>
              <a:rPr lang="it-IT" sz="2200" dirty="0">
                <a:latin typeface="+mn-lt"/>
              </a:rPr>
              <a:t>- CC WATERS - Climate Change and Impacts on Water Supply. </a:t>
            </a:r>
            <a:endParaRPr lang="it-IT" sz="2200" dirty="0" smtClean="0">
              <a:latin typeface="+mn-lt"/>
            </a:endParaRPr>
          </a:p>
          <a:p>
            <a:pPr algn="just"/>
            <a:endParaRPr lang="it-IT" sz="800" dirty="0">
              <a:latin typeface="+mn-lt"/>
            </a:endParaRPr>
          </a:p>
          <a:p>
            <a:pPr algn="just"/>
            <a:r>
              <a:rPr lang="ro-RO" sz="2200" dirty="0" smtClean="0">
                <a:latin typeface="+mn-lt"/>
              </a:rPr>
              <a:t>- Scopul proiectului a fost estimarea influenței schimbărilor climatice asupra resursei de apă subterană de mică adâncime.</a:t>
            </a: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3600152" y="2433768"/>
            <a:ext cx="192302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it-IT" altLang="en-US" sz="14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Study </a:t>
            </a:r>
            <a:r>
              <a:rPr lang="it-IT" altLang="en-US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area location </a:t>
            </a:r>
            <a:endParaRPr lang="it-IT" altLang="en-US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54907"/>
              </p:ext>
            </p:extLst>
          </p:nvPr>
        </p:nvGraphicFramePr>
        <p:xfrm>
          <a:off x="5904085" y="2854286"/>
          <a:ext cx="4170209" cy="346338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768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33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5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</a:t>
                      </a:r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lizare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 Rom</a:t>
                      </a: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â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</a:t>
                      </a: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Partea centrală a Câmpiei</a:t>
                      </a:r>
                      <a:r>
                        <a:rPr lang="ro-RO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Banatului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</a:t>
                      </a: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prafața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1200 km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326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Corpuri de apă subterană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ROBA01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ROBA02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ROBA03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ROBA04</a:t>
                      </a:r>
                    </a:p>
                  </a:txBody>
                  <a:tcPr anchor="ctr"/>
                </a:tc>
              </a:tr>
              <a:tr h="530326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Ape de suprafață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Râul</a:t>
                      </a:r>
                      <a:r>
                        <a:rPr lang="ro-RO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Bega Veche,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Raul Bega,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Raul Timiș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350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6155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asetăText 17"/>
          <p:cNvSpPr txBox="1">
            <a:spLocks noChangeArrowheads="1"/>
          </p:cNvSpPr>
          <p:nvPr/>
        </p:nvSpPr>
        <p:spPr bwMode="auto">
          <a:xfrm>
            <a:off x="0" y="1003506"/>
            <a:ext cx="10080625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Aft>
                <a:spcPct val="0"/>
              </a:spcAft>
            </a:pPr>
            <a:r>
              <a:rPr lang="ro-RO" altLang="en-US" sz="2400" b="1" dirty="0" smtClean="0">
                <a:solidFill>
                  <a:srgbClr val="0070C0"/>
                </a:solidFill>
                <a:latin typeface="+mn-lt"/>
              </a:rPr>
              <a:t>GEOLOGIE</a:t>
            </a:r>
          </a:p>
          <a:p>
            <a:pPr marL="0" indent="0" algn="just" eaLnBrk="1" hangingPunct="1">
              <a:spcAft>
                <a:spcPct val="0"/>
              </a:spcAft>
            </a:pPr>
            <a:endParaRPr lang="ro-RO" altLang="en-US" sz="800" b="1" dirty="0" smtClean="0">
              <a:latin typeface="+mn-lt"/>
            </a:endParaRPr>
          </a:p>
          <a:p>
            <a:pPr algn="just" eaLnBrk="1" hangingPunct="1">
              <a:spcAft>
                <a:spcPct val="0"/>
              </a:spcAft>
              <a:buFontTx/>
              <a:buChar char="-"/>
            </a:pPr>
            <a:r>
              <a:rPr lang="ro-RO" altLang="en-US" sz="2400" dirty="0" smtClean="0">
                <a:latin typeface="+mn-lt"/>
              </a:rPr>
              <a:t>Câmpia Banatului – campie aluvială de subsidență </a:t>
            </a:r>
            <a:endParaRPr lang="ro-RO" altLang="en-US" sz="2400" dirty="0">
              <a:latin typeface="+mn-lt"/>
            </a:endParaRPr>
          </a:p>
          <a:p>
            <a:pPr algn="just" eaLnBrk="1" hangingPunct="1">
              <a:spcAft>
                <a:spcPct val="0"/>
              </a:spcAft>
              <a:buFontTx/>
              <a:buChar char="-"/>
            </a:pPr>
            <a:r>
              <a:rPr lang="ro-RO" altLang="en-US" sz="2400" dirty="0" smtClean="0">
                <a:latin typeface="+mn-lt"/>
              </a:rPr>
              <a:t>Acviferul de mică adâncime este localizat în depozite de lunca și de terasă </a:t>
            </a:r>
            <a:r>
              <a:rPr lang="ro-RO" altLang="en-US" sz="2400" dirty="0">
                <a:latin typeface="+mn-lt"/>
              </a:rPr>
              <a:t>(Pleistocen Superior- Holocen</a:t>
            </a:r>
            <a:r>
              <a:rPr lang="ro-RO" altLang="en-US" sz="2400" dirty="0" smtClean="0">
                <a:latin typeface="+mn-lt"/>
              </a:rPr>
              <a:t>)</a:t>
            </a:r>
          </a:p>
          <a:p>
            <a:pPr algn="just" eaLnBrk="1" hangingPunct="1">
              <a:spcAft>
                <a:spcPct val="0"/>
              </a:spcAft>
              <a:buFontTx/>
              <a:buChar char="-"/>
            </a:pPr>
            <a:endParaRPr lang="ro-RO" altLang="en-US" sz="800" dirty="0" smtClean="0">
              <a:latin typeface="+mn-lt"/>
            </a:endParaRPr>
          </a:p>
          <a:p>
            <a:pPr algn="just" eaLnBrk="1" hangingPunct="1">
              <a:spcAft>
                <a:spcPct val="0"/>
              </a:spcAft>
              <a:buFontTx/>
              <a:buChar char="-"/>
            </a:pPr>
            <a:r>
              <a:rPr lang="ro-RO" altLang="en-US" sz="2400" dirty="0" smtClean="0">
                <a:latin typeface="+mn-lt"/>
              </a:rPr>
              <a:t>Informațiile legate de acviferul de mică adâncime au fost obținute din forajele de observație ce aparțin Rețelei Naționale de Monitorizare:</a:t>
            </a:r>
          </a:p>
          <a:p>
            <a:pPr algn="just" eaLnBrk="1" hangingPunct="1">
              <a:spcAft>
                <a:spcPct val="0"/>
              </a:spcAft>
              <a:buFontTx/>
              <a:buChar char="-"/>
            </a:pPr>
            <a:endParaRPr lang="ro-RO" altLang="en-US" sz="800" dirty="0" smtClean="0">
              <a:latin typeface="+mn-lt"/>
            </a:endParaRPr>
          </a:p>
          <a:p>
            <a:pPr marL="1600200" indent="-168275" algn="just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o-RO" altLang="en-US" sz="2400" dirty="0" smtClean="0">
                <a:latin typeface="+mn-lt"/>
              </a:rPr>
              <a:t>adâncimea culcușului acviferului variază înte 15 m în zonele de luncă și terasă și 30 m </a:t>
            </a:r>
            <a:r>
              <a:rPr lang="ro-RO" altLang="en-US" sz="2400" dirty="0">
                <a:latin typeface="+mn-lt"/>
              </a:rPr>
              <a:t>î</a:t>
            </a:r>
            <a:r>
              <a:rPr lang="ro-RO" altLang="en-US" sz="2400" dirty="0" smtClean="0">
                <a:latin typeface="+mn-lt"/>
              </a:rPr>
              <a:t>n interfluvii</a:t>
            </a:r>
            <a:r>
              <a:rPr lang="ro-RO" altLang="en-US" sz="2200" dirty="0" smtClean="0">
                <a:latin typeface="+mn-lt"/>
              </a:rPr>
              <a:t>;</a:t>
            </a:r>
          </a:p>
          <a:p>
            <a:pPr marL="1600200" indent="-168275" algn="just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o-RO" altLang="en-US" sz="800" dirty="0" smtClean="0">
              <a:latin typeface="+mn-lt"/>
            </a:endParaRPr>
          </a:p>
          <a:p>
            <a:pPr marL="1600200" indent="-168275" algn="just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o-RO" altLang="en-US" sz="2400" dirty="0" smtClean="0">
                <a:latin typeface="+mn-lt"/>
              </a:rPr>
              <a:t>acvifer cu nivel liber, în unele zone sub presiune, alcătuit din nisip siltic argilos, nisip cu pietriș cu alternanțe de argilă nisipoasă        +/- siltică, silt argilos </a:t>
            </a:r>
            <a:r>
              <a:rPr lang="ro-RO" altLang="en-US" sz="2400" dirty="0">
                <a:latin typeface="+mn-lt"/>
              </a:rPr>
              <a:t>+/- </a:t>
            </a:r>
            <a:r>
              <a:rPr lang="ro-RO" altLang="en-US" sz="2400" dirty="0" smtClean="0">
                <a:latin typeface="+mn-lt"/>
              </a:rPr>
              <a:t>nisipos</a:t>
            </a:r>
            <a:r>
              <a:rPr lang="ro-RO" altLang="en-US" sz="2200" dirty="0" smtClean="0">
                <a:latin typeface="+mn-lt"/>
              </a:rPr>
              <a:t>;</a:t>
            </a:r>
          </a:p>
          <a:p>
            <a:pPr marL="1600200" indent="-168275" algn="just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o-RO" altLang="en-US" sz="800" dirty="0" smtClean="0">
              <a:latin typeface="+mn-lt"/>
            </a:endParaRPr>
          </a:p>
          <a:p>
            <a:pPr marL="1600200" indent="-168275" algn="just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o-RO" altLang="en-US" sz="2400" dirty="0" smtClean="0">
                <a:latin typeface="+mn-lt"/>
              </a:rPr>
              <a:t>nivelul hidrostatic multianual variază între 1-5 m în zona de câmpie și terasă și 2-7 m în interfluvii.</a:t>
            </a:r>
          </a:p>
          <a:p>
            <a:pPr marL="1600200" indent="-168275" algn="just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o-RO" altLang="en-US" sz="2200" dirty="0" smtClean="0">
              <a:latin typeface="+mn-lt"/>
            </a:endParaRPr>
          </a:p>
          <a:p>
            <a:pPr marL="1600200" indent="-168275" algn="just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o-RO" altLang="en-US" sz="2200" dirty="0" smtClean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2067" y="3559"/>
            <a:ext cx="9102227" cy="78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ro-RO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udiu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caz – Câmpia Banatului, Romania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546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" y="4002276"/>
            <a:ext cx="4871875" cy="352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1"/>
          <a:stretch/>
        </p:blipFill>
        <p:spPr bwMode="auto">
          <a:xfrm>
            <a:off x="5765855" y="4024029"/>
            <a:ext cx="4248472" cy="353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CasetăText 1"/>
          <p:cNvSpPr txBox="1">
            <a:spLocks noChangeArrowheads="1"/>
          </p:cNvSpPr>
          <p:nvPr/>
        </p:nvSpPr>
        <p:spPr bwMode="auto">
          <a:xfrm>
            <a:off x="431800" y="3790156"/>
            <a:ext cx="3744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ro-RO" altLang="en-US" sz="1200" b="1" i="1" dirty="0" smtClean="0">
                <a:latin typeface="Arial" panose="020B0604020202020204" pitchFamily="34" charset="0"/>
              </a:rPr>
              <a:t>Secțiune hidrogeologică în zona </a:t>
            </a:r>
            <a:r>
              <a:rPr lang="en-US" altLang="en-US" sz="1200" b="1" i="1" dirty="0" err="1" smtClean="0">
                <a:latin typeface="Arial" panose="020B0604020202020204" pitchFamily="34" charset="0"/>
              </a:rPr>
              <a:t>Urseni</a:t>
            </a:r>
            <a:endParaRPr lang="en-US" altLang="en-US" sz="1200" b="1" i="1" dirty="0">
              <a:latin typeface="Arial" panose="020B0604020202020204" pitchFamily="34" charset="0"/>
            </a:endParaRPr>
          </a:p>
        </p:txBody>
      </p:sp>
      <p:sp>
        <p:nvSpPr>
          <p:cNvPr id="8201" name="CasetăText 12"/>
          <p:cNvSpPr txBox="1">
            <a:spLocks noChangeArrowheads="1"/>
          </p:cNvSpPr>
          <p:nvPr/>
        </p:nvSpPr>
        <p:spPr bwMode="auto">
          <a:xfrm>
            <a:off x="5976416" y="3721936"/>
            <a:ext cx="41042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</a:pPr>
            <a:r>
              <a:rPr lang="ro-RO" altLang="en-US" sz="1100" b="1" i="1" dirty="0">
                <a:latin typeface="Arial" panose="020B0604020202020204" pitchFamily="34" charset="0"/>
              </a:rPr>
              <a:t>Secțiune hidrogeologică în zona </a:t>
            </a:r>
            <a:r>
              <a:rPr lang="en-US" altLang="en-US" sz="1100" b="1" i="1" dirty="0" err="1" smtClean="0">
                <a:latin typeface="Arial" panose="020B0604020202020204" pitchFamily="34" charset="0"/>
              </a:rPr>
              <a:t>Sanmihaiu</a:t>
            </a:r>
            <a:endParaRPr lang="en-US" altLang="en-US" sz="1100" b="1" i="1" dirty="0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5856" y="-17188"/>
            <a:ext cx="9160395" cy="78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ro-RO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udiu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caz – Câmpia Banatului, Romania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sectiun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b="16753"/>
          <a:stretch/>
        </p:blipFill>
        <p:spPr bwMode="auto">
          <a:xfrm>
            <a:off x="-248" y="796538"/>
            <a:ext cx="3239972" cy="262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in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7277" r="3680" b="4647"/>
          <a:stretch/>
        </p:blipFill>
        <p:spPr bwMode="auto">
          <a:xfrm>
            <a:off x="3217846" y="936113"/>
            <a:ext cx="6863026" cy="233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84728" y="7092205"/>
            <a:ext cx="1295897" cy="467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0249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CasetăText 2"/>
          <p:cNvSpPr txBox="1">
            <a:spLocks noChangeArrowheads="1"/>
          </p:cNvSpPr>
          <p:nvPr/>
        </p:nvSpPr>
        <p:spPr bwMode="auto">
          <a:xfrm>
            <a:off x="107180" y="2027237"/>
            <a:ext cx="424733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b="1">
                <a:latin typeface="Arial" panose="020B0604020202020204" pitchFamily="34" charset="0"/>
              </a:defRPr>
            </a:lvl1pPr>
          </a:lstStyle>
          <a:p>
            <a:pPr>
              <a:buFontTx/>
              <a:buChar char="-"/>
            </a:pPr>
            <a:r>
              <a:rPr lang="ro-RO" altLang="en-US" sz="2400" b="0" dirty="0" smtClean="0">
                <a:latin typeface="+mn-lt"/>
              </a:rPr>
              <a:t> Model matematic al curgerii apei subterane (acviferul freatic) elaborat utilizând metoda diferențelor finite - </a:t>
            </a:r>
            <a:r>
              <a:rPr lang="en-US" altLang="en-US" sz="2400" dirty="0" smtClean="0">
                <a:latin typeface="+mn-lt"/>
              </a:rPr>
              <a:t>Groundwater </a:t>
            </a:r>
            <a:r>
              <a:rPr lang="en-US" altLang="en-US" sz="2400" dirty="0">
                <a:latin typeface="+mn-lt"/>
              </a:rPr>
              <a:t>Modeling </a:t>
            </a:r>
            <a:r>
              <a:rPr lang="en-US" altLang="en-US" sz="2400" dirty="0" smtClean="0">
                <a:latin typeface="+mn-lt"/>
              </a:rPr>
              <a:t>System</a:t>
            </a:r>
            <a:r>
              <a:rPr lang="ro-RO" altLang="en-US" sz="2400" dirty="0" smtClean="0">
                <a:latin typeface="+mn-lt"/>
              </a:rPr>
              <a:t> </a:t>
            </a:r>
            <a:r>
              <a:rPr lang="ro-RO" altLang="en-US" sz="2400" b="0" dirty="0" smtClean="0">
                <a:latin typeface="+mn-lt"/>
              </a:rPr>
              <a:t>(GMS)</a:t>
            </a:r>
          </a:p>
          <a:p>
            <a:pPr>
              <a:buFontTx/>
              <a:buChar char="-"/>
            </a:pPr>
            <a:endParaRPr lang="en-US" altLang="en-US" sz="900" b="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altLang="en-US" sz="2400" b="0" dirty="0" smtClean="0">
                <a:latin typeface="+mn-lt"/>
              </a:rPr>
              <a:t> </a:t>
            </a:r>
            <a:r>
              <a:rPr lang="ro-RO" altLang="en-US" sz="2400" b="0" dirty="0" smtClean="0">
                <a:latin typeface="+mn-lt"/>
              </a:rPr>
              <a:t>Simulare în </a:t>
            </a:r>
            <a:r>
              <a:rPr lang="en-US" altLang="en-US" sz="2400" b="0" dirty="0" err="1" smtClean="0">
                <a:latin typeface="+mn-lt"/>
              </a:rPr>
              <a:t>regim</a:t>
            </a:r>
            <a:r>
              <a:rPr lang="en-US" altLang="en-US" sz="2400" b="0" dirty="0" smtClean="0">
                <a:latin typeface="+mn-lt"/>
              </a:rPr>
              <a:t> permanent, </a:t>
            </a:r>
            <a:endParaRPr lang="ro-RO" altLang="en-US" sz="2400" b="0" dirty="0" smtClean="0">
              <a:latin typeface="+mn-lt"/>
            </a:endParaRPr>
          </a:p>
          <a:p>
            <a:pPr>
              <a:buFontTx/>
              <a:buChar char="-"/>
            </a:pPr>
            <a:endParaRPr lang="en-US" altLang="en-US" sz="900" b="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en-US" altLang="en-US" sz="2400" b="0" dirty="0" smtClean="0">
                <a:latin typeface="+mn-lt"/>
              </a:rPr>
              <a:t> </a:t>
            </a:r>
            <a:r>
              <a:rPr lang="ro-RO" altLang="en-US" sz="2400" b="0" dirty="0" smtClean="0">
                <a:latin typeface="+mn-lt"/>
              </a:rPr>
              <a:t> Valori ale </a:t>
            </a:r>
            <a:r>
              <a:rPr lang="en-US" altLang="en-US" sz="2400" b="0" dirty="0" err="1" smtClean="0">
                <a:latin typeface="+mn-lt"/>
              </a:rPr>
              <a:t>conductivit</a:t>
            </a:r>
            <a:r>
              <a:rPr lang="ro-RO" altLang="en-US" sz="2400" b="0" dirty="0" smtClean="0">
                <a:latin typeface="+mn-lt"/>
              </a:rPr>
              <a:t>ății</a:t>
            </a:r>
            <a:r>
              <a:rPr lang="en-US" altLang="en-US" sz="2400" b="0" dirty="0" smtClean="0">
                <a:latin typeface="+mn-lt"/>
              </a:rPr>
              <a:t> </a:t>
            </a:r>
            <a:r>
              <a:rPr lang="en-US" altLang="en-US" sz="2400" b="0" dirty="0" err="1" smtClean="0">
                <a:latin typeface="+mn-lt"/>
              </a:rPr>
              <a:t>hidraulic</a:t>
            </a:r>
            <a:r>
              <a:rPr lang="ro-RO" altLang="en-US" sz="2400" b="0" dirty="0" smtClean="0">
                <a:latin typeface="+mn-lt"/>
              </a:rPr>
              <a:t>e</a:t>
            </a:r>
            <a:r>
              <a:rPr lang="en-US" altLang="en-US" sz="2400" b="0" dirty="0" smtClean="0">
                <a:latin typeface="+mn-lt"/>
              </a:rPr>
              <a:t>  </a:t>
            </a:r>
            <a:r>
              <a:rPr lang="ro-RO" altLang="en-US" sz="2400" b="0" dirty="0" err="1" smtClean="0">
                <a:latin typeface="+mn-lt"/>
              </a:rPr>
              <a:t>î</a:t>
            </a:r>
            <a:r>
              <a:rPr lang="en-US" altLang="en-US" sz="2400" b="0" dirty="0" err="1" smtClean="0">
                <a:latin typeface="+mn-lt"/>
              </a:rPr>
              <a:t>ntre</a:t>
            </a:r>
            <a:r>
              <a:rPr lang="en-US" altLang="en-US" sz="2400" b="0" dirty="0" smtClean="0">
                <a:latin typeface="+mn-lt"/>
              </a:rPr>
              <a:t> 10-30 m/</a:t>
            </a:r>
            <a:r>
              <a:rPr lang="en-US" altLang="en-US" sz="2400" b="0" dirty="0" err="1" smtClean="0">
                <a:latin typeface="+mn-lt"/>
              </a:rPr>
              <a:t>zi</a:t>
            </a:r>
            <a:r>
              <a:rPr lang="ro-RO" altLang="en-US" sz="2400" b="0" dirty="0" smtClean="0">
                <a:latin typeface="+mn-lt"/>
              </a:rPr>
              <a:t>.</a:t>
            </a:r>
            <a:endParaRPr lang="en-US" altLang="en-US" sz="2400" b="0" dirty="0" smtClean="0">
              <a:latin typeface="+mn-lt"/>
            </a:endParaRPr>
          </a:p>
        </p:txBody>
      </p:sp>
      <p:pic>
        <p:nvPicPr>
          <p:cNvPr id="10247" name="Picture 3" descr="piez_ctim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87" y="1855649"/>
            <a:ext cx="562880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5379893" y="5793611"/>
            <a:ext cx="4176464" cy="32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ro-RO" altLang="en-US" sz="1800" i="1" dirty="0" smtClean="0">
                <a:latin typeface="Arial" panose="020B0604020202020204" pitchFamily="34" charset="0"/>
              </a:rPr>
              <a:t>Harta piezometrica a acviferului freatic</a:t>
            </a:r>
            <a:endParaRPr lang="en-US" altLang="en-US" sz="1800" i="1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2067" y="3559"/>
            <a:ext cx="9102227" cy="801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ro-RO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udiu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caz – Câmpia Banatului, Romania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53" y="1001593"/>
            <a:ext cx="10059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o-RO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Model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ul</a:t>
            </a:r>
            <a:r>
              <a:rPr lang="ro-RO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hidrogeologic de curgere a apei subterane existent </a:t>
            </a:r>
            <a:endParaRPr lang="ro-RO" altLang="en-US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2297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setăText 1"/>
          <p:cNvSpPr txBox="1">
            <a:spLocks noChangeArrowheads="1"/>
          </p:cNvSpPr>
          <p:nvPr/>
        </p:nvSpPr>
        <p:spPr bwMode="auto">
          <a:xfrm>
            <a:off x="142876" y="1433891"/>
            <a:ext cx="428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ro-RO" altLang="en-US" sz="2000" b="1" i="1" u="sng" dirty="0" smtClean="0">
                <a:latin typeface="Arial" panose="020B0604020202020204" pitchFamily="34" charset="0"/>
              </a:rPr>
              <a:t>Date de intrare:</a:t>
            </a:r>
            <a:endParaRPr lang="en-US" altLang="en-US" sz="2000" b="1" i="1" u="sng" dirty="0">
              <a:latin typeface="Arial" panose="020B0604020202020204" pitchFamily="34" charset="0"/>
            </a:endParaRPr>
          </a:p>
        </p:txBody>
      </p:sp>
      <p:sp>
        <p:nvSpPr>
          <p:cNvPr id="12293" name="CasetăText 2"/>
          <p:cNvSpPr txBox="1">
            <a:spLocks noChangeArrowheads="1"/>
          </p:cNvSpPr>
          <p:nvPr/>
        </p:nvSpPr>
        <p:spPr bwMode="auto">
          <a:xfrm>
            <a:off x="139180" y="1795674"/>
            <a:ext cx="972184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en-US" sz="1800" dirty="0" smtClean="0">
                <a:latin typeface="Arial" panose="020B0604020202020204" pitchFamily="34" charset="0"/>
              </a:rPr>
              <a:t>Parametrii hidrogeologici ai acviferului </a:t>
            </a:r>
            <a:r>
              <a:rPr lang="en-US" altLang="en-US" sz="1800" dirty="0" smtClean="0">
                <a:latin typeface="Arial" panose="020B0604020202020204" pitchFamily="34" charset="0"/>
              </a:rPr>
              <a:t>(</a:t>
            </a:r>
            <a:r>
              <a:rPr lang="ro-RO" altLang="en-US" sz="1800" dirty="0" smtClean="0">
                <a:latin typeface="Arial" panose="020B0604020202020204" pitchFamily="34" charset="0"/>
              </a:rPr>
              <a:t>conductivitatea hidraulică, transmisivitatea, porozitatea),</a:t>
            </a:r>
          </a:p>
          <a:p>
            <a:pPr marL="285750" indent="-285750" algn="just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en-US" sz="1800" dirty="0" smtClean="0">
                <a:latin typeface="Arial" panose="020B0604020202020204" pitchFamily="34" charset="0"/>
              </a:rPr>
              <a:t>Debitele forajlor de exploatare</a:t>
            </a:r>
            <a:r>
              <a:rPr lang="en-US" altLang="en-US" sz="1800" dirty="0" smtClean="0">
                <a:latin typeface="Arial" panose="020B0604020202020204" pitchFamily="34" charset="0"/>
              </a:rPr>
              <a:t>,</a:t>
            </a:r>
            <a:endParaRPr lang="ro-RO" altLang="en-US" sz="18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en-US" sz="1800" dirty="0" smtClean="0">
                <a:latin typeface="Arial" panose="020B0604020202020204" pitchFamily="34" charset="0"/>
              </a:rPr>
              <a:t>Măsurători de nivel a apelor de suprafață</a:t>
            </a:r>
            <a:r>
              <a:rPr lang="en-US" altLang="en-US" sz="1800" dirty="0" smtClean="0">
                <a:latin typeface="Arial" panose="020B0604020202020204" pitchFamily="34" charset="0"/>
              </a:rPr>
              <a:t>, </a:t>
            </a:r>
            <a:endParaRPr lang="ro-RO" altLang="en-US" sz="18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en-US" sz="1800" dirty="0" smtClean="0">
                <a:latin typeface="Arial" panose="020B0604020202020204" pitchFamily="34" charset="0"/>
              </a:rPr>
              <a:t>Date de precipitații și temperatură,</a:t>
            </a:r>
          </a:p>
          <a:p>
            <a:pPr marL="285750" indent="-285750" algn="just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en-US" sz="1800" dirty="0" smtClean="0">
                <a:latin typeface="Arial" panose="020B0604020202020204" pitchFamily="34" charset="0"/>
              </a:rPr>
              <a:t>Geometria sistemului acvifer.</a:t>
            </a:r>
            <a:endParaRPr lang="en-US" altLang="en-US" sz="1800" dirty="0">
              <a:latin typeface="Calibri" panose="020F0502020204030204" pitchFamily="34" charset="0"/>
            </a:endParaRPr>
          </a:p>
        </p:txBody>
      </p:sp>
      <p:sp>
        <p:nvSpPr>
          <p:cNvPr id="12296" name="CasetăText 5"/>
          <p:cNvSpPr txBox="1">
            <a:spLocks noChangeArrowheads="1"/>
          </p:cNvSpPr>
          <p:nvPr/>
        </p:nvSpPr>
        <p:spPr bwMode="auto">
          <a:xfrm>
            <a:off x="138237" y="4355608"/>
            <a:ext cx="5617517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ct val="0"/>
              </a:spcAft>
            </a:pPr>
            <a:r>
              <a:rPr lang="en-US" altLang="en-US" sz="1600" b="1" dirty="0" smtClean="0">
                <a:latin typeface="Arial" panose="020B0604020202020204" pitchFamily="34" charset="0"/>
              </a:rPr>
              <a:t> </a:t>
            </a:r>
            <a:r>
              <a:rPr lang="ro-RO" altLang="en-US" sz="2000" b="1" i="1" u="sng" dirty="0" smtClean="0"/>
              <a:t>Condiții </a:t>
            </a:r>
            <a:r>
              <a:rPr lang="ro-RO" altLang="en-US" sz="2000" b="1" i="1" u="sng" dirty="0"/>
              <a:t>la </a:t>
            </a:r>
            <a:r>
              <a:rPr lang="ro-RO" altLang="en-US" sz="2000" b="1" i="1" u="sng" dirty="0" smtClean="0"/>
              <a:t>limită</a:t>
            </a:r>
          </a:p>
          <a:p>
            <a:pPr algn="just">
              <a:spcAft>
                <a:spcPct val="0"/>
              </a:spcAft>
            </a:pPr>
            <a:endParaRPr lang="ro-RO" altLang="en-US" sz="1000" b="1" i="1" u="sng" dirty="0" smtClean="0"/>
          </a:p>
          <a:p>
            <a:pPr marL="285750" lvl="1" indent="-28575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o-RO" altLang="en-US" sz="1800" b="1" dirty="0" smtClean="0"/>
              <a:t>sarcină </a:t>
            </a:r>
            <a:r>
              <a:rPr lang="ro-RO" altLang="en-US" sz="1800" b="1" dirty="0"/>
              <a:t>hidraulică </a:t>
            </a:r>
            <a:r>
              <a:rPr lang="ro-RO" altLang="en-US" sz="1800" b="1" dirty="0" smtClean="0"/>
              <a:t>impusă </a:t>
            </a:r>
            <a:r>
              <a:rPr lang="ro-RO" altLang="en-US" sz="1800" dirty="0"/>
              <a:t>pe limita de V (NP=75m) si E (NP=100m</a:t>
            </a:r>
            <a:r>
              <a:rPr lang="ro-RO" altLang="en-US" sz="1800" dirty="0" smtClean="0"/>
              <a:t>) a zonei;</a:t>
            </a:r>
            <a:endParaRPr lang="ro-RO" altLang="en-US" sz="1800" dirty="0"/>
          </a:p>
          <a:p>
            <a:pPr marL="285750" lvl="1" indent="-285750" algn="just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ro-RO" altLang="en-US" sz="1800" dirty="0" smtClean="0"/>
              <a:t>Condiție </a:t>
            </a:r>
            <a:r>
              <a:rPr lang="ro-RO" altLang="en-US" sz="1800" dirty="0"/>
              <a:t>la </a:t>
            </a:r>
            <a:r>
              <a:rPr lang="ro-RO" altLang="en-US" sz="1800" dirty="0" smtClean="0"/>
              <a:t>limită </a:t>
            </a:r>
            <a:r>
              <a:rPr lang="ro-RO" altLang="en-US" sz="1800" dirty="0"/>
              <a:t>de tip </a:t>
            </a:r>
            <a:r>
              <a:rPr lang="ro-RO" altLang="en-US" sz="1800" b="1" dirty="0"/>
              <a:t>Cauchy</a:t>
            </a:r>
            <a:r>
              <a:rPr lang="ro-RO" altLang="en-US" sz="1800" dirty="0"/>
              <a:t> pe cele trei </a:t>
            </a:r>
            <a:r>
              <a:rPr lang="ro-RO" altLang="en-US" sz="1800" dirty="0" smtClean="0"/>
              <a:t>râuri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972067" y="3559"/>
            <a:ext cx="9102227" cy="801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ro-RO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udiu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caz – Câmpia Banatului, Romania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254" y="1001593"/>
            <a:ext cx="9895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o-RO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Modelul hidrogeologic de curgere a apei subterane existent </a:t>
            </a:r>
            <a:endParaRPr lang="ro-RO" altLang="en-US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674" y="6229905"/>
            <a:ext cx="9848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altLang="en-US" b="1" dirty="0" smtClean="0">
                <a:latin typeface="Arial" panose="020B0604020202020204" pitchFamily="34" charset="0"/>
              </a:rPr>
              <a:t>Rezoluția gridului: </a:t>
            </a:r>
            <a:r>
              <a:rPr lang="en-US" altLang="en-US" b="1" dirty="0" smtClean="0">
                <a:latin typeface="Arial" panose="020B0604020202020204" pitchFamily="34" charset="0"/>
              </a:rPr>
              <a:t>24622 </a:t>
            </a:r>
            <a:r>
              <a:rPr lang="ro-RO" altLang="en-US" b="1" dirty="0" smtClean="0">
                <a:latin typeface="Arial" panose="020B0604020202020204" pitchFamily="34" charset="0"/>
              </a:rPr>
              <a:t>celule (</a:t>
            </a:r>
            <a:r>
              <a:rPr lang="en-US" altLang="en-US" b="1" dirty="0" smtClean="0">
                <a:latin typeface="Arial" panose="020B0604020202020204" pitchFamily="34" charset="0"/>
              </a:rPr>
              <a:t>250 </a:t>
            </a:r>
            <a:r>
              <a:rPr lang="en-US" altLang="en-US" b="1" dirty="0">
                <a:latin typeface="Arial" panose="020B0604020202020204" pitchFamily="34" charset="0"/>
              </a:rPr>
              <a:t>m </a:t>
            </a:r>
            <a:r>
              <a:rPr lang="ro-RO" altLang="en-US" b="1" dirty="0" smtClean="0">
                <a:latin typeface="Arial" panose="020B0604020202020204" pitchFamily="34" charset="0"/>
              </a:rPr>
              <a:t>x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</a:rPr>
              <a:t>200 </a:t>
            </a:r>
            <a:r>
              <a:rPr lang="en-US" altLang="en-US" b="1" dirty="0" smtClean="0">
                <a:latin typeface="Arial" panose="020B0604020202020204" pitchFamily="34" charset="0"/>
              </a:rPr>
              <a:t>m</a:t>
            </a:r>
            <a:r>
              <a:rPr lang="ro-RO" altLang="en-US" b="1" dirty="0" smtClean="0">
                <a:latin typeface="Arial" panose="020B0604020202020204" pitchFamily="34" charset="0"/>
              </a:rPr>
              <a:t>)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17" name="Picture 3" descr="limite_mod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34" y="2822498"/>
            <a:ext cx="4105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4352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limite_mod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79388"/>
            <a:ext cx="4105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4"/>
          <p:cNvSpPr txBox="1">
            <a:spLocks noChangeAspect="1" noChangeArrowheads="1"/>
          </p:cNvSpPr>
          <p:nvPr/>
        </p:nvSpPr>
        <p:spPr bwMode="auto">
          <a:xfrm>
            <a:off x="287338" y="3278188"/>
            <a:ext cx="4078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ro-RO" altLang="en-US" sz="1100" i="1" dirty="0" smtClean="0">
                <a:latin typeface="Arial" panose="020B0604020202020204" pitchFamily="34" charset="0"/>
              </a:rPr>
              <a:t>Geometria modelului matematic </a:t>
            </a:r>
            <a:endParaRPr lang="en-US" altLang="en-US" sz="1100" i="1" dirty="0">
              <a:latin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altLang="en-US" sz="1100" i="1" dirty="0">
              <a:latin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altLang="en-US" sz="1100" i="1" dirty="0">
              <a:latin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altLang="en-US" sz="1100" i="1" dirty="0">
              <a:latin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altLang="en-US" sz="1100" i="1" dirty="0">
              <a:latin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altLang="en-US" sz="1100" i="1" dirty="0">
              <a:latin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altLang="en-US" sz="1100" i="1" dirty="0">
              <a:latin typeface="Arial" panose="020B0604020202020204" pitchFamily="34" charset="0"/>
            </a:endParaRPr>
          </a:p>
        </p:txBody>
      </p:sp>
      <p:grpSp>
        <p:nvGrpSpPr>
          <p:cNvPr id="14342" name="Group 7"/>
          <p:cNvGrpSpPr>
            <a:grpSpLocks/>
          </p:cNvGrpSpPr>
          <p:nvPr/>
        </p:nvGrpSpPr>
        <p:grpSpPr bwMode="auto">
          <a:xfrm>
            <a:off x="4658978" y="255088"/>
            <a:ext cx="5048585" cy="1178423"/>
            <a:chOff x="409" y="10463"/>
            <a:chExt cx="9075" cy="2413"/>
          </a:xfrm>
        </p:grpSpPr>
        <p:sp>
          <p:nvSpPr>
            <p:cNvPr id="14350" name="Text Box 8"/>
            <p:cNvSpPr txBox="1">
              <a:spLocks noChangeArrowheads="1"/>
            </p:cNvSpPr>
            <p:nvPr/>
          </p:nvSpPr>
          <p:spPr bwMode="auto">
            <a:xfrm>
              <a:off x="409" y="10463"/>
              <a:ext cx="9000" cy="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Aft>
                  <a:spcPts val="1413"/>
                </a:spcAft>
                <a:defRPr sz="3200">
                  <a:solidFill>
                    <a:schemeClr val="tx1"/>
                  </a:solidFill>
                  <a:latin typeface="Liberation Sans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ct val="0"/>
                </a:spcAft>
              </a:pPr>
              <a:r>
                <a:rPr lang="ro-RO" altLang="en-US" sz="1100" i="1" dirty="0" smtClean="0">
                  <a:latin typeface="Arial" panose="020B0604020202020204" pitchFamily="34" charset="0"/>
                </a:rPr>
                <a:t>Sectiune hidrogeologica orientată W-E</a:t>
              </a:r>
              <a:endParaRPr lang="en-US" altLang="en-US" sz="1100" i="1" dirty="0">
                <a:latin typeface="Arial" panose="020B0604020202020204" pitchFamily="34" charset="0"/>
              </a:endParaRPr>
            </a:p>
            <a:p>
              <a:pPr algn="ctr">
                <a:spcAft>
                  <a:spcPct val="0"/>
                </a:spcAft>
              </a:pPr>
              <a:endParaRPr lang="en-US" altLang="en-US" sz="1800" i="1" dirty="0">
                <a:latin typeface="Calibri" panose="020F0502020204030204" pitchFamily="34" charset="0"/>
              </a:endParaRPr>
            </a:p>
          </p:txBody>
        </p:sp>
        <p:pic>
          <p:nvPicPr>
            <p:cNvPr id="14351" name="Picture 9" descr="sect_CT_W-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11056"/>
              <a:ext cx="9060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3" name="I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965325"/>
            <a:ext cx="50403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Dreptunghi 15"/>
          <p:cNvSpPr>
            <a:spLocks noChangeArrowheads="1"/>
          </p:cNvSpPr>
          <p:nvPr/>
        </p:nvSpPr>
        <p:spPr bwMode="auto">
          <a:xfrm>
            <a:off x="4670425" y="1662113"/>
            <a:ext cx="4819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</a:pPr>
            <a:r>
              <a:rPr lang="ro-RO" altLang="en-US" sz="1100" i="1" dirty="0">
                <a:latin typeface="Arial" panose="020B0604020202020204" pitchFamily="34" charset="0"/>
              </a:rPr>
              <a:t>Sectiune hidrogeologica </a:t>
            </a:r>
            <a:r>
              <a:rPr lang="ro-RO" altLang="en-US" sz="1100" i="1" dirty="0" smtClean="0">
                <a:latin typeface="Arial" panose="020B0604020202020204" pitchFamily="34" charset="0"/>
              </a:rPr>
              <a:t>orientată N-S</a:t>
            </a:r>
            <a:endParaRPr lang="en-US" altLang="en-US" sz="1100" i="1" dirty="0">
              <a:latin typeface="Arial" panose="020B0604020202020204" pitchFamily="34" charset="0"/>
            </a:endParaRPr>
          </a:p>
        </p:txBody>
      </p:sp>
      <p:grpSp>
        <p:nvGrpSpPr>
          <p:cNvPr id="14345" name="Grupare 21"/>
          <p:cNvGrpSpPr>
            <a:grpSpLocks/>
          </p:cNvGrpSpPr>
          <p:nvPr/>
        </p:nvGrpSpPr>
        <p:grpSpPr bwMode="auto">
          <a:xfrm>
            <a:off x="233363" y="3692525"/>
            <a:ext cx="4159250" cy="3001963"/>
            <a:chOff x="233772" y="3691844"/>
            <a:chExt cx="4158468" cy="3274949"/>
          </a:xfrm>
        </p:grpSpPr>
        <p:pic>
          <p:nvPicPr>
            <p:cNvPr id="14348" name="Imagin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4" r="5263" b="7388"/>
            <a:stretch>
              <a:fillRect/>
            </a:stretch>
          </p:blipFill>
          <p:spPr bwMode="auto">
            <a:xfrm>
              <a:off x="287339" y="3691844"/>
              <a:ext cx="4104901" cy="304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Text Box 4"/>
            <p:cNvSpPr txBox="1">
              <a:spLocks noChangeAspect="1" noChangeArrowheads="1"/>
            </p:cNvSpPr>
            <p:nvPr/>
          </p:nvSpPr>
          <p:spPr bwMode="auto">
            <a:xfrm>
              <a:off x="233772" y="6722215"/>
              <a:ext cx="4077717" cy="24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ts val="1413"/>
                </a:spcAft>
                <a:defRPr sz="3200">
                  <a:solidFill>
                    <a:schemeClr val="tx1"/>
                  </a:solidFill>
                  <a:latin typeface="Liberation Sans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ts val="800"/>
                </a:spcAft>
              </a:pPr>
              <a:r>
                <a:rPr lang="ro-RO" altLang="en-US" sz="1100" i="1" dirty="0" smtClean="0">
                  <a:latin typeface="Arial" panose="020B0604020202020204" pitchFamily="34" charset="0"/>
                </a:rPr>
                <a:t>Calibrarea modelului </a:t>
              </a:r>
              <a:r>
                <a:rPr lang="en-US" altLang="en-US" sz="1100" i="1" dirty="0" smtClean="0">
                  <a:latin typeface="Arial" panose="020B0604020202020204" pitchFamily="34" charset="0"/>
                </a:rPr>
                <a:t>– </a:t>
              </a:r>
              <a:r>
                <a:rPr lang="ro-RO" altLang="en-US" sz="1100" i="1" dirty="0" smtClean="0">
                  <a:latin typeface="Arial" panose="020B0604020202020204" pitchFamily="34" charset="0"/>
                </a:rPr>
                <a:t>valori masurate </a:t>
              </a:r>
              <a:r>
                <a:rPr lang="en-US" altLang="en-US" sz="1100" i="1" dirty="0" smtClean="0">
                  <a:latin typeface="Arial" panose="020B0604020202020204" pitchFamily="34" charset="0"/>
                </a:rPr>
                <a:t>vs</a:t>
              </a:r>
              <a:r>
                <a:rPr lang="en-US" altLang="en-US" sz="1100" i="1" dirty="0">
                  <a:latin typeface="Arial" panose="020B0604020202020204" pitchFamily="34" charset="0"/>
                </a:rPr>
                <a:t>. </a:t>
              </a:r>
              <a:r>
                <a:rPr lang="ro-RO" altLang="en-US" sz="1100" i="1" dirty="0" smtClean="0">
                  <a:latin typeface="Arial" panose="020B0604020202020204" pitchFamily="34" charset="0"/>
                </a:rPr>
                <a:t>valori calculate</a:t>
              </a:r>
              <a:endParaRPr lang="en-US" altLang="en-US" sz="1100" i="1" dirty="0">
                <a:latin typeface="Arial" panose="020B0604020202020204" pitchFamily="34" charset="0"/>
              </a:endParaRPr>
            </a:p>
            <a:p>
              <a:pPr>
                <a:spcAft>
                  <a:spcPts val="800"/>
                </a:spcAft>
              </a:pPr>
              <a:endParaRPr lang="en-US" altLang="en-US" sz="1100" i="1" dirty="0">
                <a:latin typeface="Arial" panose="020B0604020202020204" pitchFamily="34" charset="0"/>
              </a:endParaRPr>
            </a:p>
            <a:p>
              <a:pPr>
                <a:spcAft>
                  <a:spcPts val="800"/>
                </a:spcAft>
              </a:pPr>
              <a:endParaRPr lang="en-US" altLang="en-US" sz="1100" i="1" dirty="0">
                <a:latin typeface="Arial" panose="020B0604020202020204" pitchFamily="34" charset="0"/>
              </a:endParaRPr>
            </a:p>
            <a:p>
              <a:pPr>
                <a:spcAft>
                  <a:spcPts val="800"/>
                </a:spcAft>
              </a:pPr>
              <a:endParaRPr lang="en-US" altLang="en-US" sz="1100" i="1" dirty="0">
                <a:latin typeface="Arial" panose="020B0604020202020204" pitchFamily="34" charset="0"/>
              </a:endParaRPr>
            </a:p>
            <a:p>
              <a:pPr>
                <a:spcAft>
                  <a:spcPts val="800"/>
                </a:spcAft>
              </a:pPr>
              <a:endParaRPr lang="en-US" altLang="en-US" sz="1100" i="1" dirty="0">
                <a:latin typeface="Arial" panose="020B0604020202020204" pitchFamily="34" charset="0"/>
              </a:endParaRPr>
            </a:p>
            <a:p>
              <a:pPr>
                <a:spcAft>
                  <a:spcPts val="800"/>
                </a:spcAft>
              </a:pPr>
              <a:endParaRPr lang="en-US" altLang="en-US" sz="1100" i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14346" name="Imagin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 r="2589" b="8397"/>
          <a:stretch>
            <a:fillRect/>
          </a:stretch>
        </p:blipFill>
        <p:spPr bwMode="auto">
          <a:xfrm>
            <a:off x="4667250" y="3692525"/>
            <a:ext cx="49371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Dreptunghi 25"/>
          <p:cNvSpPr>
            <a:spLocks noChangeArrowheads="1"/>
          </p:cNvSpPr>
          <p:nvPr/>
        </p:nvSpPr>
        <p:spPr bwMode="auto">
          <a:xfrm>
            <a:off x="4481513" y="6470650"/>
            <a:ext cx="5038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</a:pPr>
            <a:r>
              <a:rPr lang="ro-RO" altLang="en-US" sz="1100" i="1" dirty="0" smtClean="0">
                <a:latin typeface="Arial" panose="020B0604020202020204" pitchFamily="34" charset="0"/>
              </a:rPr>
              <a:t>Harta piezometrica – dupa calibrare</a:t>
            </a:r>
            <a:endParaRPr lang="en-US" altLang="en-US" sz="11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8398" y="0"/>
            <a:ext cx="9102227" cy="78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PLATFORMA</a:t>
            </a:r>
            <a:r>
              <a:rPr lang="ro-R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73" y="1874837"/>
            <a:ext cx="100646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+mn-lt"/>
              </a:rPr>
              <a:t>Modul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dedicat</a:t>
            </a:r>
            <a:r>
              <a:rPr lang="ro-RO" sz="2200" dirty="0" smtClean="0">
                <a:latin typeface="+mn-lt"/>
              </a:rPr>
              <a:t> simularii unor modele hidrogeologice privind </a:t>
            </a:r>
            <a:r>
              <a:rPr lang="en-US" sz="2200" dirty="0" err="1" smtClean="0">
                <a:latin typeface="+mn-lt"/>
              </a:rPr>
              <a:t>managementu</a:t>
            </a:r>
            <a:r>
              <a:rPr lang="ro-RO" sz="2200" dirty="0" smtClean="0">
                <a:latin typeface="+mn-lt"/>
              </a:rPr>
              <a:t>l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resurselor</a:t>
            </a:r>
            <a:r>
              <a:rPr lang="en-US" sz="2200" dirty="0">
                <a:latin typeface="+mn-lt"/>
              </a:rPr>
              <a:t> de </a:t>
            </a:r>
            <a:r>
              <a:rPr lang="en-US" sz="2200" dirty="0" err="1" smtClean="0">
                <a:latin typeface="+mn-lt"/>
              </a:rPr>
              <a:t>ap</a:t>
            </a:r>
            <a:r>
              <a:rPr lang="ro-RO" sz="2200" dirty="0" smtClean="0">
                <a:latin typeface="+mn-lt"/>
              </a:rPr>
              <a:t>ă,</a:t>
            </a:r>
            <a:endParaRPr lang="en-US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+mn-lt"/>
              </a:rPr>
              <a:t>Modul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de </a:t>
            </a:r>
            <a:r>
              <a:rPr lang="en-US" sz="2200" dirty="0" err="1">
                <a:latin typeface="+mn-lt"/>
              </a:rPr>
              <a:t>calibrare</a:t>
            </a:r>
            <a:r>
              <a:rPr lang="en-US" sz="2200" dirty="0">
                <a:latin typeface="+mn-lt"/>
              </a:rPr>
              <a:t> </a:t>
            </a:r>
            <a:r>
              <a:rPr lang="ro-RO" sz="2200" dirty="0" smtClean="0">
                <a:latin typeface="+mn-lt"/>
              </a:rPr>
              <a:t>ș</a:t>
            </a:r>
            <a:r>
              <a:rPr lang="en-US" sz="2200" dirty="0" err="1" smtClean="0">
                <a:latin typeface="+mn-lt"/>
              </a:rPr>
              <a:t>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analiz</a:t>
            </a:r>
            <a:r>
              <a:rPr lang="ro-RO" sz="2200" dirty="0" smtClean="0">
                <a:latin typeface="+mn-lt"/>
              </a:rPr>
              <a:t>ă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a </a:t>
            </a:r>
            <a:r>
              <a:rPr lang="en-US" sz="2200" dirty="0" err="1" smtClean="0">
                <a:latin typeface="+mn-lt"/>
              </a:rPr>
              <a:t>senzitivit</a:t>
            </a:r>
            <a:r>
              <a:rPr lang="ro-RO" sz="2200" dirty="0" smtClean="0">
                <a:latin typeface="+mn-lt"/>
              </a:rPr>
              <a:t>ăț</a:t>
            </a:r>
            <a:r>
              <a:rPr lang="en-US" sz="2200" dirty="0" smtClean="0">
                <a:latin typeface="+mn-lt"/>
              </a:rPr>
              <a:t>ii</a:t>
            </a:r>
            <a:r>
              <a:rPr lang="ro-RO" sz="2200" dirty="0" smtClean="0">
                <a:latin typeface="+mn-lt"/>
              </a:rPr>
              <a:t>,</a:t>
            </a:r>
            <a:endParaRPr lang="en-US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+mn-lt"/>
              </a:rPr>
              <a:t>Modul</a:t>
            </a:r>
            <a:r>
              <a:rPr lang="en-US" sz="2200" dirty="0" smtClean="0">
                <a:latin typeface="+mn-lt"/>
              </a:rPr>
              <a:t> </a:t>
            </a:r>
            <a:r>
              <a:rPr lang="ro-RO" sz="2200" dirty="0" smtClean="0">
                <a:latin typeface="+mn-lt"/>
              </a:rPr>
              <a:t>dedicat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transportul</a:t>
            </a:r>
            <a:r>
              <a:rPr lang="ro-RO" sz="2200" dirty="0" smtClean="0">
                <a:latin typeface="+mn-lt"/>
              </a:rPr>
              <a:t>ui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poluan</a:t>
            </a:r>
            <a:r>
              <a:rPr lang="ro-RO" sz="2200" dirty="0" smtClean="0">
                <a:latin typeface="+mn-lt"/>
              </a:rPr>
              <a:t>ț</a:t>
            </a:r>
            <a:r>
              <a:rPr lang="en-US" sz="2200" dirty="0" err="1" smtClean="0">
                <a:latin typeface="+mn-lt"/>
              </a:rPr>
              <a:t>ilor</a:t>
            </a:r>
            <a:r>
              <a:rPr lang="en-US" sz="2200" dirty="0" smtClean="0">
                <a:latin typeface="+mn-lt"/>
              </a:rPr>
              <a:t> </a:t>
            </a:r>
            <a:r>
              <a:rPr lang="ro-RO" sz="2200" dirty="0" smtClean="0">
                <a:latin typeface="+mn-lt"/>
              </a:rPr>
              <a:t>î</a:t>
            </a:r>
            <a:r>
              <a:rPr lang="en-US" sz="2200" dirty="0" smtClean="0">
                <a:latin typeface="+mn-lt"/>
              </a:rPr>
              <a:t>n </a:t>
            </a:r>
            <a:r>
              <a:rPr lang="en-US" sz="2200" dirty="0">
                <a:latin typeface="+mn-lt"/>
              </a:rPr>
              <a:t>zona </a:t>
            </a:r>
            <a:r>
              <a:rPr lang="en-US" sz="2200" dirty="0" err="1" smtClean="0">
                <a:latin typeface="+mn-lt"/>
              </a:rPr>
              <a:t>nesaturat</a:t>
            </a:r>
            <a:r>
              <a:rPr lang="ro-RO" sz="2200" dirty="0" smtClean="0">
                <a:latin typeface="+mn-lt"/>
              </a:rPr>
              <a:t>ă,</a:t>
            </a:r>
            <a:endParaRPr lang="en-US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+mn-lt"/>
              </a:rPr>
              <a:t>Modul</a:t>
            </a:r>
            <a:r>
              <a:rPr lang="en-US" sz="2200" dirty="0" smtClean="0">
                <a:latin typeface="+mn-lt"/>
              </a:rPr>
              <a:t> </a:t>
            </a:r>
            <a:r>
              <a:rPr lang="ro-RO" sz="2200" dirty="0" smtClean="0">
                <a:latin typeface="+mn-lt"/>
              </a:rPr>
              <a:t>dedicat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gestion</a:t>
            </a:r>
            <a:r>
              <a:rPr lang="ro-RO" sz="2200" dirty="0" smtClean="0">
                <a:latin typeface="+mn-lt"/>
              </a:rPr>
              <a:t>ării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resurselor</a:t>
            </a:r>
            <a:r>
              <a:rPr lang="en-US" sz="2200" dirty="0">
                <a:latin typeface="+mn-lt"/>
              </a:rPr>
              <a:t> de </a:t>
            </a:r>
            <a:r>
              <a:rPr lang="en-US" sz="2200" dirty="0" err="1" smtClean="0">
                <a:latin typeface="+mn-lt"/>
              </a:rPr>
              <a:t>ap</a:t>
            </a:r>
            <a:r>
              <a:rPr lang="ro-RO" sz="2200" dirty="0" smtClean="0">
                <a:latin typeface="+mn-lt"/>
              </a:rPr>
              <a:t>ă</a:t>
            </a:r>
            <a:r>
              <a:rPr lang="en-US" sz="2200" dirty="0" smtClean="0">
                <a:latin typeface="+mn-lt"/>
              </a:rPr>
              <a:t> </a:t>
            </a:r>
            <a:r>
              <a:rPr lang="ro-RO" sz="2200" dirty="0" smtClean="0">
                <a:latin typeface="+mn-lt"/>
              </a:rPr>
              <a:t>î</a:t>
            </a:r>
            <a:r>
              <a:rPr lang="en-US" sz="2200" dirty="0" smtClean="0">
                <a:latin typeface="+mn-lt"/>
              </a:rPr>
              <a:t>n </a:t>
            </a:r>
            <a:r>
              <a:rPr lang="en-US" sz="2200" dirty="0" err="1" smtClean="0">
                <a:latin typeface="+mn-lt"/>
              </a:rPr>
              <a:t>agricultur</a:t>
            </a:r>
            <a:r>
              <a:rPr lang="ro-RO" sz="2200" dirty="0" smtClean="0">
                <a:latin typeface="+mn-lt"/>
              </a:rPr>
              <a:t>ă,</a:t>
            </a:r>
            <a:endParaRPr lang="en-US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+mn-lt"/>
              </a:rPr>
              <a:t>Instrumente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pentru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analiza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problemelor</a:t>
            </a:r>
            <a:r>
              <a:rPr lang="en-US" sz="2200" dirty="0">
                <a:latin typeface="+mn-lt"/>
              </a:rPr>
              <a:t> de </a:t>
            </a:r>
            <a:r>
              <a:rPr lang="en-US" sz="2200" dirty="0" err="1">
                <a:latin typeface="+mn-lt"/>
              </a:rPr>
              <a:t>calitate</a:t>
            </a:r>
            <a:r>
              <a:rPr lang="en-US" sz="2200" dirty="0">
                <a:latin typeface="+mn-lt"/>
              </a:rPr>
              <a:t> a </a:t>
            </a:r>
            <a:r>
              <a:rPr lang="en-US" sz="2200" dirty="0" err="1">
                <a:latin typeface="+mn-lt"/>
              </a:rPr>
              <a:t>apelor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subterane</a:t>
            </a:r>
            <a:r>
              <a:rPr lang="ro-RO" sz="2200" dirty="0" smtClean="0">
                <a:latin typeface="+mn-lt"/>
              </a:rPr>
              <a:t>,</a:t>
            </a:r>
            <a:endParaRPr lang="en-US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+mn-lt"/>
              </a:rPr>
              <a:t>Instrumente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pentru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analiza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interpretarea</a:t>
            </a:r>
            <a:r>
              <a:rPr lang="en-US" sz="2200" dirty="0">
                <a:latin typeface="+mn-lt"/>
              </a:rPr>
              <a:t> </a:t>
            </a:r>
            <a:r>
              <a:rPr lang="ro-RO" sz="2200" dirty="0" smtClean="0">
                <a:latin typeface="+mn-lt"/>
              </a:rPr>
              <a:t>ș</a:t>
            </a:r>
            <a:r>
              <a:rPr lang="en-US" sz="2200" dirty="0" err="1" smtClean="0">
                <a:latin typeface="+mn-lt"/>
              </a:rPr>
              <a:t>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vizualizarea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datelor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hidrogeologice</a:t>
            </a:r>
            <a:r>
              <a:rPr lang="en-US" sz="2200" dirty="0">
                <a:latin typeface="+mn-lt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9" b="4691"/>
          <a:stretch/>
        </p:blipFill>
        <p:spPr>
          <a:xfrm>
            <a:off x="0" y="4313237"/>
            <a:ext cx="5904656" cy="3096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4725" t="33201" b="6600"/>
          <a:stretch/>
        </p:blipFill>
        <p:spPr>
          <a:xfrm>
            <a:off x="6264448" y="4349488"/>
            <a:ext cx="3619313" cy="27069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405" y="808037"/>
            <a:ext cx="100512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200" dirty="0" smtClean="0"/>
              <a:t>Nucleul platformei </a:t>
            </a:r>
            <a:r>
              <a:rPr lang="ro-RO" sz="2200" dirty="0"/>
              <a:t>FREEWAT este </a:t>
            </a:r>
            <a:r>
              <a:rPr lang="ro-RO" sz="2200" dirty="0" smtClean="0"/>
              <a:t>reprezenta</a:t>
            </a:r>
            <a:r>
              <a:rPr lang="en-US" sz="2200" dirty="0" smtClean="0"/>
              <a:t>t</a:t>
            </a:r>
            <a:r>
              <a:rPr lang="ro-RO" sz="2200" dirty="0" smtClean="0"/>
              <a:t> </a:t>
            </a:r>
            <a:r>
              <a:rPr lang="ro-RO" sz="2200" dirty="0"/>
              <a:t>de un cadru SID&amp;GRID (model </a:t>
            </a:r>
            <a:r>
              <a:rPr lang="ro-RO" sz="2200" dirty="0" smtClean="0"/>
              <a:t>numeric </a:t>
            </a:r>
            <a:r>
              <a:rPr lang="ro-RO" sz="2200" dirty="0"/>
              <a:t>integrat unei platforme GIS, pornind de la o versiune modificata a MODFLOW 2005, </a:t>
            </a:r>
            <a:r>
              <a:rPr lang="fr-FR" sz="2200" dirty="0" err="1"/>
              <a:t>Rossetto</a:t>
            </a:r>
            <a:r>
              <a:rPr lang="fr-FR" sz="2200" dirty="0"/>
              <a:t> et al. 2013) </a:t>
            </a:r>
            <a:r>
              <a:rPr lang="fr-FR" sz="2200" dirty="0" err="1"/>
              <a:t>portat</a:t>
            </a:r>
            <a:r>
              <a:rPr lang="fr-FR" sz="2200" dirty="0"/>
              <a:t> </a:t>
            </a:r>
            <a:r>
              <a:rPr lang="ro-RO" sz="2200" dirty="0" err="1"/>
              <a:t>î</a:t>
            </a:r>
            <a:r>
              <a:rPr lang="fr-FR" sz="2200" dirty="0" err="1" smtClean="0"/>
              <a:t>ntr</a:t>
            </a:r>
            <a:r>
              <a:rPr lang="fr-FR" sz="2200" dirty="0" smtClean="0"/>
              <a:t>-un </a:t>
            </a:r>
            <a:r>
              <a:rPr lang="fr-FR" sz="2200" dirty="0" err="1"/>
              <a:t>mediu</a:t>
            </a:r>
            <a:r>
              <a:rPr lang="fr-FR" sz="2200" dirty="0"/>
              <a:t> QGIS.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24013" t="28300" r="4719" b="6600"/>
          <a:stretch/>
        </p:blipFill>
        <p:spPr>
          <a:xfrm flipV="1">
            <a:off x="4608264" y="5926202"/>
            <a:ext cx="3179124" cy="1633473"/>
          </a:xfrm>
          <a:prstGeom prst="rect">
            <a:avLst/>
          </a:prstGeom>
        </p:spPr>
      </p:pic>
      <p:pic>
        <p:nvPicPr>
          <p:cNvPr id="13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53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6389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asetăText 1"/>
          <p:cNvSpPr txBox="1">
            <a:spLocks noChangeArrowheads="1"/>
          </p:cNvSpPr>
          <p:nvPr/>
        </p:nvSpPr>
        <p:spPr bwMode="auto">
          <a:xfrm>
            <a:off x="-6826" y="1108372"/>
            <a:ext cx="10081120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just" eaLnBrk="1" hangingPunct="1">
              <a:defRPr sz="2000" b="1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ro-RO" altLang="en-US" sz="2400" dirty="0" smtClean="0"/>
              <a:t>MODEL HIDROGEOLOGIC – UTILIZÂND PLATFORMA FREEWAT</a:t>
            </a:r>
            <a:endParaRPr lang="en-US" alt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972067" y="3559"/>
            <a:ext cx="9102227" cy="801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ro-RO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udiu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caz – Câmpia Banatului, Romania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tăText 3"/>
          <p:cNvSpPr txBox="1">
            <a:spLocks noChangeArrowheads="1"/>
          </p:cNvSpPr>
          <p:nvPr/>
        </p:nvSpPr>
        <p:spPr bwMode="auto">
          <a:xfrm>
            <a:off x="-6826" y="1843345"/>
            <a:ext cx="1006840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ct val="0"/>
              </a:spcAft>
              <a:buFont typeface="Arial" pitchFamily="34" charset="0"/>
              <a:buChar char="•"/>
            </a:pPr>
            <a:r>
              <a:rPr lang="ro-RO" sz="2800" dirty="0" smtClean="0">
                <a:latin typeface="Arial" panose="020B0604020202020204" pitchFamily="34" charset="0"/>
              </a:rPr>
              <a:t> </a:t>
            </a:r>
            <a:r>
              <a:rPr lang="ro-RO" sz="2800" dirty="0">
                <a:latin typeface="Arial" panose="020B0604020202020204" pitchFamily="34" charset="0"/>
              </a:rPr>
              <a:t>Platforma FREEWAT va permite evaluarea resursei de apă subterană freatică precum și disponibilitatea acesteia pentru oricare alte necesități.</a:t>
            </a:r>
          </a:p>
          <a:p>
            <a:pPr algn="just">
              <a:spcAft>
                <a:spcPct val="0"/>
              </a:spcAft>
              <a:buFont typeface="Arial" pitchFamily="34" charset="0"/>
              <a:buChar char="•"/>
            </a:pPr>
            <a:endParaRPr lang="ro-RO" sz="2800" dirty="0" smtClean="0">
              <a:latin typeface="Arial" panose="020B0604020202020204" pitchFamily="34" charset="0"/>
            </a:endParaRPr>
          </a:p>
          <a:p>
            <a:pPr algn="just">
              <a:spcAft>
                <a:spcPct val="0"/>
              </a:spcAft>
              <a:buFont typeface="Arial" pitchFamily="34" charset="0"/>
              <a:buChar char="•"/>
            </a:pPr>
            <a:r>
              <a:rPr lang="ro-RO" sz="2800" dirty="0" smtClean="0">
                <a:latin typeface="Arial" panose="020B0604020202020204" pitchFamily="34" charset="0"/>
              </a:rPr>
              <a:t> În prezent corpul de apă subterană freatică se află în stare bună din punct de vedere cantitativ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dar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ro-RO" sz="2800" dirty="0">
                <a:latin typeface="Arial" panose="020B0604020202020204" pitchFamily="34" charset="0"/>
              </a:rPr>
              <a:t>î</a:t>
            </a:r>
            <a:r>
              <a:rPr lang="en-US" sz="2800" dirty="0" smtClean="0">
                <a:latin typeface="Arial" panose="020B0604020202020204" pitchFamily="34" charset="0"/>
              </a:rPr>
              <a:t>n stare slab</a:t>
            </a:r>
            <a:r>
              <a:rPr lang="ro-RO" sz="2800" dirty="0" smtClean="0">
                <a:latin typeface="Arial" panose="020B0604020202020204" pitchFamily="34" charset="0"/>
              </a:rPr>
              <a:t>ă</a:t>
            </a:r>
            <a:r>
              <a:rPr lang="en-US" sz="2800" dirty="0" smtClean="0">
                <a:latin typeface="Arial" panose="020B0604020202020204" pitchFamily="34" charset="0"/>
              </a:rPr>
              <a:t> din </a:t>
            </a:r>
            <a:r>
              <a:rPr lang="en-US" sz="2800" dirty="0" err="1" smtClean="0">
                <a:latin typeface="Arial" panose="020B0604020202020204" pitchFamily="34" charset="0"/>
              </a:rPr>
              <a:t>punct</a:t>
            </a:r>
            <a:r>
              <a:rPr lang="en-US" sz="2800" dirty="0" smtClean="0">
                <a:latin typeface="Arial" panose="020B0604020202020204" pitchFamily="34" charset="0"/>
              </a:rPr>
              <a:t> de </a:t>
            </a:r>
            <a:r>
              <a:rPr lang="en-US" sz="2800" dirty="0" err="1" smtClean="0">
                <a:latin typeface="Arial" panose="020B0604020202020204" pitchFamily="34" charset="0"/>
              </a:rPr>
              <a:t>vedere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calitativ</a:t>
            </a:r>
            <a:r>
              <a:rPr lang="ro-RO" sz="2800" dirty="0" smtClean="0">
                <a:latin typeface="Arial" panose="020B0604020202020204" pitchFamily="34" charset="0"/>
              </a:rPr>
              <a:t> pentru parametrul azotati.</a:t>
            </a:r>
          </a:p>
          <a:p>
            <a:pPr algn="just">
              <a:spcAft>
                <a:spcPct val="0"/>
              </a:spcAft>
            </a:pPr>
            <a:endParaRPr lang="ro-RO" sz="2800" dirty="0" smtClean="0">
              <a:latin typeface="Arial" panose="020B0604020202020204" pitchFamily="34" charset="0"/>
            </a:endParaRPr>
          </a:p>
          <a:p>
            <a:pPr algn="just">
              <a:spcAft>
                <a:spcPct val="0"/>
              </a:spcAft>
              <a:buFont typeface="Arial" pitchFamily="34" charset="0"/>
              <a:buChar char="•"/>
            </a:pPr>
            <a:r>
              <a:rPr lang="ro-RO" sz="2800" dirty="0">
                <a:latin typeface="Arial" panose="020B0604020202020204" pitchFamily="34" charset="0"/>
              </a:rPr>
              <a:t> </a:t>
            </a:r>
            <a:r>
              <a:rPr lang="ro-RO" sz="2800" dirty="0" smtClean="0">
                <a:latin typeface="Arial" panose="020B0604020202020204" pitchFamily="34" charset="0"/>
              </a:rPr>
              <a:t>Apa subterană freatică este utilizată în activități industriale și agricultură dar și exploatată local </a:t>
            </a:r>
            <a:r>
              <a:rPr lang="ro-RO" sz="2800" dirty="0">
                <a:latin typeface="Arial" panose="020B0604020202020204" pitchFamily="34" charset="0"/>
              </a:rPr>
              <a:t>prin fantani </a:t>
            </a:r>
            <a:r>
              <a:rPr lang="ro-RO" sz="2800" dirty="0" smtClean="0">
                <a:latin typeface="Arial" panose="020B0604020202020204" pitchFamily="34" charset="0"/>
              </a:rPr>
              <a:t>domestice.</a:t>
            </a:r>
          </a:p>
          <a:p>
            <a:pPr algn="just">
              <a:spcAft>
                <a:spcPct val="0"/>
              </a:spcAft>
            </a:pPr>
            <a:r>
              <a:rPr lang="ro-RO" sz="2800" dirty="0" smtClean="0">
                <a:latin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672</Words>
  <Application>Microsoft Office PowerPoint</Application>
  <PresentationFormat>Particularizare</PresentationFormat>
  <Paragraphs>90</Paragraphs>
  <Slides>10</Slides>
  <Notes>9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DejaVu Sans</vt:lpstr>
      <vt:lpstr>Droid Sans Fallback</vt:lpstr>
      <vt:lpstr>FreeSans</vt:lpstr>
      <vt:lpstr>Liberation Sans</vt:lpstr>
      <vt:lpstr>Liberation Serif</vt:lpstr>
      <vt:lpstr>Default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</dc:creator>
  <cp:lastModifiedBy>ada pandele</cp:lastModifiedBy>
  <cp:revision>323</cp:revision>
  <dcterms:created xsi:type="dcterms:W3CDTF">2016-04-19T10:31:57Z</dcterms:created>
  <dcterms:modified xsi:type="dcterms:W3CDTF">2016-11-24T04:12:23Z</dcterms:modified>
</cp:coreProperties>
</file>