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309" r:id="rId4"/>
    <p:sldId id="307" r:id="rId5"/>
    <p:sldId id="30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05" r:id="rId14"/>
  </p:sldIdLst>
  <p:sldSz cx="10080625" cy="7559675"/>
  <p:notesSz cx="7772400" cy="100584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DB6ED"/>
    <a:srgbClr val="2972B2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8" autoAdjust="0"/>
    <p:restoredTop sz="94364" autoAdjust="0"/>
  </p:normalViewPr>
  <p:slideViewPr>
    <p:cSldViewPr>
      <p:cViewPr varScale="1">
        <p:scale>
          <a:sx n="63" d="100"/>
          <a:sy n="63" d="100"/>
        </p:scale>
        <p:origin x="610" y="67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eaLnBrk="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lvl1pPr algn="r" eaLnBrk="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lvl1pPr eaLnBrk="1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Liberation Sans" pitchFamily="18"/>
                <a:ea typeface="Droid Sans Fallback" pitchFamily="2"/>
                <a:cs typeface="FreeSans" pitchFamily="2"/>
              </a:defRPr>
            </a:lvl1pPr>
          </a:lstStyle>
          <a:p>
            <a:pPr>
              <a:defRPr sz="1400"/>
            </a:pPr>
            <a:endParaRPr lang="it-IT"/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Liberation Sans"/>
                <a:ea typeface="Droid Sans Fallback"/>
                <a:cs typeface="FreeSans"/>
              </a:defRPr>
            </a:lvl1pPr>
          </a:lstStyle>
          <a:p>
            <a:pPr>
              <a:defRPr/>
            </a:pPr>
            <a:fld id="{6BE81D2A-2971-4068-9BBE-5EBC44F60191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63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immagine diapositiva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it-IT" noProof="0" smtClean="0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Liberation Serif"/>
              </a:defRPr>
            </a:lvl1pPr>
          </a:lstStyle>
          <a:p>
            <a:pPr>
              <a:defRPr/>
            </a:pPr>
            <a:fld id="{B20A0518-BA21-4C0A-B998-32AAED09AAF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77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it-IT" sz="2000" kern="1200">
        <a:solidFill>
          <a:schemeClr val="tx1"/>
        </a:solidFill>
        <a:latin typeface="Liberation Sans" pitchFamily="1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512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it-IT" smtClean="0">
              <a:solidFill>
                <a:srgbClr val="000000"/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51528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5123" name="Segnaposto note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it-IT" smtClean="0">
              <a:solidFill>
                <a:srgbClr val="000000"/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69095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6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3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4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0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8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00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16000" indent="-216000" eaLnBrk="1" fontAlgn="auto">
              <a:spcBef>
                <a:spcPts val="0"/>
              </a:spcBef>
              <a:spcAft>
                <a:spcPts val="0"/>
              </a:spcAft>
              <a:defRPr/>
            </a:pPr>
            <a:endParaRPr sz="264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1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E892A-3A5D-4066-8AF5-2F61092901A9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806712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0AE0-F6A8-4EAF-8284-B7E82FBE7B66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608297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D5F6-8847-49DE-87C8-87FC8C6E02E0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221152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D3416-256E-43EA-A42C-17C09880FF4C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611304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25EA-1F1D-47EE-BB04-AC7F75619C5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582486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ECF84-290D-464A-835C-D9A93E9B01C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955965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2455-23F6-443D-A6ED-7E2E3B76632B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569087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C458-E2A0-471F-A4A8-778C4BC92BC4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683030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83B1A-F835-4703-A42A-F3B55CCF9BBE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153296"/>
      </p:ext>
    </p:extLst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7EF0B-408C-472C-8904-74A21C14CA3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9967771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piè di pagina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A7EA9-8A80-4B60-B73F-C6C80A83A352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534324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7256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smtClean="0"/>
          </a:p>
        </p:txBody>
      </p:sp>
      <p:sp>
        <p:nvSpPr>
          <p:cNvPr id="1027" name="Segnaposto testo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it-IT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888" y="6886575"/>
            <a:ext cx="2347912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Liberation Serif"/>
              </a:defRPr>
            </a:lvl1pPr>
          </a:lstStyle>
          <a:p>
            <a:pPr>
              <a:defRPr/>
            </a:pPr>
            <a:fld id="{3FD11640-4A7E-4967-A975-15C33D4B2F28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it-IT" sz="4400" kern="1200">
          <a:solidFill>
            <a:schemeClr val="tx2"/>
          </a:solidFill>
          <a:latin typeface="Liberation Sans" pitchFamily="1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iberation Sans"/>
        </a:defRPr>
      </a:lvl9pPr>
    </p:titleStyle>
    <p:bodyStyle>
      <a:lvl1pPr algn="l" rtl="0" eaLnBrk="0" fontAlgn="base" hangingPunct="0">
        <a:spcBef>
          <a:spcPct val="0"/>
        </a:spcBef>
        <a:spcAft>
          <a:spcPts val="1413"/>
        </a:spcAft>
        <a:defRPr lang="it-IT" sz="3200" kern="1200">
          <a:solidFill>
            <a:schemeClr val="tx1"/>
          </a:solidFill>
          <a:latin typeface="Liberation Sans" pitchFamily="1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wat.eu/member/zuzana-boukalova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wat.eu/member/iacopo-borsi" TargetMode="External"/><Relationship Id="rId13" Type="http://schemas.openxmlformats.org/officeDocument/2006/relationships/hyperlink" Target="http://www.freewat.eu/partners/university-applied-sciences-and-arts-southern-switzerland-ist-supsi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www.freewat.eu/partners/technischen-universit%C3%A4t-darmstadt-tud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://www.freewat.eu/partners/scuola-superiore-santanna-sssa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://www.freewat.eu/partners/tea-sistemi-spa-tea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freewat.eu/partners/oslandia-oslandia" TargetMode="External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wat.eu/member/violeta-velasco-mansilla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wat.eu/member/andreas-kallioras" TargetMode="External"/><Relationship Id="rId13" Type="http://schemas.openxmlformats.org/officeDocument/2006/relationships/hyperlink" Target="http://www.freewat.eu/partners/national-institute-hydrology-and-water-management-bucarest-nihwm" TargetMode="External"/><Relationship Id="rId1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www.freewat.eu/partners/national-technical-university-athens-asset-management-and-development-corporation-greece" TargetMode="External"/><Relationship Id="rId17" Type="http://schemas.openxmlformats.org/officeDocument/2006/relationships/hyperlink" Target="http://www.freewat.eu/partners/university-applied-sciences-and-arts-southern-switzerland-ist-supsi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freewat.eu/partners/university-bremen-bug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://www.freewat.eu/partners/institut-za-ekolo%C5%A1ki-in%C5%BEeniring-iei" TargetMode="External"/><Relationship Id="rId5" Type="http://schemas.openxmlformats.org/officeDocument/2006/relationships/image" Target="../media/image10.png"/><Relationship Id="rId15" Type="http://schemas.openxmlformats.org/officeDocument/2006/relationships/hyperlink" Target="http://www.freewat.eu/partners/paragon-europe-prn" TargetMode="External"/><Relationship Id="rId10" Type="http://schemas.openxmlformats.org/officeDocument/2006/relationships/hyperlink" Target="http://www.freewat.eu/partners/metcenas-ops-methodology-centre-environment-assessment-metcenas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freewat.eu/partners/regione-toscana-rt" TargetMode="External"/><Relationship Id="rId14" Type="http://schemas.openxmlformats.org/officeDocument/2006/relationships/hyperlink" Target="http://www.freewat.eu/partners/university-tartu-utart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wat.eu/member/youssef-filiali-meknessi" TargetMode="External"/><Relationship Id="rId13" Type="http://schemas.openxmlformats.org/officeDocument/2006/relationships/hyperlink" Target="http://www.freewat.eu/partners/international-groundwater-resources-assessment-centre-igrac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://www.freewat.eu/partners/erciyes-universitesi-e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://www.freewat.eu/partners/zeta-amaltea-sl-amaltea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7.png"/><Relationship Id="rId10" Type="http://schemas.openxmlformats.org/officeDocument/2006/relationships/hyperlink" Target="http://www.freewat.eu/partners/united-nations-educational-scientific-and-cultural-organization-unesco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://www.freewat.eu/partners/scuola-superiore-santanna-sssa" TargetMode="External"/><Relationship Id="rId14" Type="http://schemas.openxmlformats.org/officeDocument/2006/relationships/hyperlink" Target="http://www.freewat.eu/partners/taras-shevchenko-national-university-kyiv-tsn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7678" r="10097" b="34294"/>
          <a:stretch>
            <a:fillRect/>
          </a:stretch>
        </p:blipFill>
        <p:spPr bwMode="auto">
          <a:xfrm>
            <a:off x="0" y="6084092"/>
            <a:ext cx="10080625" cy="15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15" y="5151437"/>
            <a:ext cx="118718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" y="5364013"/>
            <a:ext cx="2548696" cy="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5" t="1830" r="3033" b="92073"/>
          <a:stretch>
            <a:fillRect/>
          </a:stretch>
        </p:blipFill>
        <p:spPr bwMode="auto">
          <a:xfrm>
            <a:off x="2677455" y="5364013"/>
            <a:ext cx="20161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0" y="263888"/>
            <a:ext cx="1007848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it-IT" dirty="0" smtClean="0">
                <a:solidFill>
                  <a:srgbClr val="0070C0"/>
                </a:solidFill>
              </a:rPr>
              <a:t>Institutul </a:t>
            </a:r>
            <a:r>
              <a:rPr lang="it-IT" dirty="0">
                <a:solidFill>
                  <a:srgbClr val="0070C0"/>
                </a:solidFill>
              </a:rPr>
              <a:t>National de Hidrologie si Gospodarire a Apelor</a:t>
            </a:r>
          </a:p>
        </p:txBody>
      </p:sp>
      <p:pic>
        <p:nvPicPr>
          <p:cNvPr id="4105" name="Picture 3" descr="C:\Users\Giovanna De Filippis\Desktop\FREEWAT\Tutorial_0_FREEWAT\Slides_Tutorial_0_PartA\Figures\ict4water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5364013"/>
            <a:ext cx="2359401" cy="5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97" y="5042693"/>
            <a:ext cx="16922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" y="-64755"/>
            <a:ext cx="948992" cy="9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084614" y="4618037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24 Noiembrie 2016</a:t>
            </a:r>
            <a:endParaRPr lang="ro-RO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40" y="835879"/>
            <a:ext cx="10080625" cy="45719"/>
          </a:xfrm>
          <a:prstGeom prst="rect">
            <a:avLst/>
          </a:prstGeom>
          <a:solidFill>
            <a:srgbClr val="5DB6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08" y="1189037"/>
            <a:ext cx="10080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/>
              <a:t>FREEWAT </a:t>
            </a:r>
            <a:r>
              <a:rPr lang="en-US" sz="3600" b="1" i="1" dirty="0" smtClean="0"/>
              <a:t>– </a:t>
            </a:r>
          </a:p>
          <a:p>
            <a:pPr algn="ctr"/>
            <a:r>
              <a:rPr lang="en-US" sz="3600" b="1" i="1" dirty="0" smtClean="0"/>
              <a:t>FREE </a:t>
            </a:r>
            <a:r>
              <a:rPr lang="en-US" sz="3600" b="1" i="1" dirty="0"/>
              <a:t>and open source software tools for </a:t>
            </a:r>
            <a:endParaRPr lang="en-US" sz="3600" b="1" i="1" dirty="0" smtClean="0"/>
          </a:p>
          <a:p>
            <a:pPr algn="ctr"/>
            <a:r>
              <a:rPr lang="en-US" sz="3600" b="1" i="1" dirty="0" err="1" smtClean="0"/>
              <a:t>WATer</a:t>
            </a:r>
            <a:r>
              <a:rPr lang="en-US" sz="3600" b="1" i="1" dirty="0" smtClean="0"/>
              <a:t> </a:t>
            </a:r>
            <a:r>
              <a:rPr lang="en-US" sz="3600" b="1" i="1" dirty="0"/>
              <a:t>resource management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78398" y="808037"/>
            <a:ext cx="910222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tăText 1"/>
          <p:cNvSpPr txBox="1"/>
          <p:nvPr/>
        </p:nvSpPr>
        <p:spPr>
          <a:xfrm>
            <a:off x="2886387" y="3322637"/>
            <a:ext cx="395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Prezentare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generala</a:t>
            </a:r>
            <a:endParaRPr lang="fr-FR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315912" y="4694237"/>
            <a:ext cx="246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http://</a:t>
            </a:r>
            <a:r>
              <a:rPr lang="fr-FR" b="1" dirty="0" smtClean="0"/>
              <a:t>www.freewat.eu</a:t>
            </a:r>
            <a:endParaRPr lang="fr-FR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87312" y="960437"/>
            <a:ext cx="9993313" cy="529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dirty="0" smtClean="0">
                <a:latin typeface="Arial" panose="020B0604020202020204" pitchFamily="34" charset="0"/>
              </a:rPr>
              <a:t>WP 6 – </a:t>
            </a:r>
            <a:r>
              <a:rPr lang="en-US" sz="2400" b="1" dirty="0"/>
              <a:t>Enhanced science- and participatory approach evidence-based decision making</a:t>
            </a:r>
          </a:p>
          <a:p>
            <a:pPr algn="just">
              <a:spcAft>
                <a:spcPct val="0"/>
              </a:spcAft>
            </a:pPr>
            <a:endParaRPr lang="en-US" sz="2400" b="1" dirty="0"/>
          </a:p>
          <a:p>
            <a:r>
              <a:rPr lang="fr-FR" sz="1800" b="1" dirty="0" err="1" smtClean="0"/>
              <a:t>Coordonator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>
                <a:hlinkClick r:id="rId8"/>
              </a:rPr>
              <a:t>Zuzana </a:t>
            </a:r>
            <a:r>
              <a:rPr lang="fr-FR" sz="1800" dirty="0" err="1" smtClean="0">
                <a:hlinkClick r:id="rId8"/>
              </a:rPr>
              <a:t>Boukalova</a:t>
            </a:r>
            <a:endParaRPr lang="fr-FR" sz="1800" dirty="0" smtClean="0"/>
          </a:p>
          <a:p>
            <a:r>
              <a:rPr lang="fr-FR" sz="1800" b="1" dirty="0" err="1" smtClean="0"/>
              <a:t>Parteneri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solidFill>
                  <a:srgbClr val="0000FF"/>
                </a:solidFill>
              </a:rPr>
              <a:t>toti</a:t>
            </a:r>
            <a:r>
              <a:rPr lang="fr-FR" sz="1800" dirty="0" smtClean="0">
                <a:solidFill>
                  <a:srgbClr val="0000FF"/>
                </a:solidFill>
              </a:rPr>
              <a:t> </a:t>
            </a:r>
            <a:r>
              <a:rPr lang="fr-FR" sz="1800" dirty="0" err="1" smtClean="0">
                <a:solidFill>
                  <a:srgbClr val="0000FF"/>
                </a:solidFill>
              </a:rPr>
              <a:t>partenerii</a:t>
            </a:r>
            <a:endParaRPr lang="fr-FR" sz="1800" dirty="0" smtClean="0">
              <a:solidFill>
                <a:srgbClr val="0000FF"/>
              </a:solidFill>
            </a:endParaRPr>
          </a:p>
          <a:p>
            <a:endParaRPr lang="fr-FR" sz="1800" dirty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Obiective</a:t>
            </a:r>
            <a:endParaRPr lang="en-US" sz="2400" b="1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Introducerea</a:t>
            </a:r>
            <a:r>
              <a:rPr lang="en-US" sz="2000" dirty="0" smtClean="0"/>
              <a:t>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abordarii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participative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parcursul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implementarii</a:t>
            </a:r>
            <a:r>
              <a:rPr lang="en-US" sz="2000" dirty="0" smtClean="0"/>
              <a:t> </a:t>
            </a:r>
            <a:r>
              <a:rPr lang="en-US" sz="2000" dirty="0" err="1" smtClean="0"/>
              <a:t>tehnice</a:t>
            </a:r>
            <a:r>
              <a:rPr lang="en-US" sz="2000" dirty="0" smtClean="0"/>
              <a:t> a </a:t>
            </a:r>
            <a:r>
              <a:rPr lang="en-US" sz="2000" dirty="0" err="1" smtClean="0"/>
              <a:t>platformei</a:t>
            </a:r>
            <a:r>
              <a:rPr lang="en-US" sz="2000" dirty="0" smtClean="0"/>
              <a:t> FREEWAT </a:t>
            </a:r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Asigurarea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utilizarii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rezultatelor</a:t>
            </a:r>
            <a:r>
              <a:rPr lang="en-US" sz="2000" dirty="0" smtClean="0"/>
              <a:t> </a:t>
            </a:r>
            <a:r>
              <a:rPr lang="en-US" sz="2000" dirty="0" err="1" smtClean="0"/>
              <a:t>proiectului</a:t>
            </a:r>
            <a:r>
              <a:rPr lang="en-US" sz="2000" dirty="0" smtClean="0"/>
              <a:t> la </a:t>
            </a:r>
            <a:r>
              <a:rPr lang="en-US" sz="2000" dirty="0" err="1" smtClean="0"/>
              <a:t>punerea</a:t>
            </a:r>
            <a:r>
              <a:rPr lang="en-US" sz="2000" dirty="0" smtClean="0"/>
              <a:t> in </a:t>
            </a:r>
            <a:r>
              <a:rPr lang="en-US" sz="2000" dirty="0" err="1" smtClean="0"/>
              <a:t>aplicare</a:t>
            </a:r>
            <a:r>
              <a:rPr lang="en-US" sz="2000" dirty="0" smtClean="0"/>
              <a:t> a </a:t>
            </a:r>
            <a:r>
              <a:rPr lang="en-US" sz="2000" dirty="0" err="1" smtClean="0"/>
              <a:t>politicilor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strategiilor</a:t>
            </a:r>
            <a:r>
              <a:rPr lang="en-US" sz="2000" dirty="0" smtClean="0"/>
              <a:t> din </a:t>
            </a:r>
            <a:r>
              <a:rPr lang="en-US" sz="2000" dirty="0" err="1" smtClean="0"/>
              <a:t>domeniul</a:t>
            </a:r>
            <a:r>
              <a:rPr lang="en-US" sz="2000" dirty="0"/>
              <a:t> </a:t>
            </a:r>
            <a:r>
              <a:rPr lang="en-US" sz="2000" dirty="0" err="1" smtClean="0"/>
              <a:t>gospodaririi</a:t>
            </a:r>
            <a:r>
              <a:rPr lang="en-US" sz="2000" dirty="0" smtClean="0"/>
              <a:t> </a:t>
            </a:r>
            <a:r>
              <a:rPr lang="en-US" sz="2000" dirty="0" err="1" smtClean="0"/>
              <a:t>apelor</a:t>
            </a:r>
            <a:r>
              <a:rPr lang="en-US" sz="2000" dirty="0" smtClean="0"/>
              <a:t>, </a:t>
            </a:r>
            <a:r>
              <a:rPr lang="en-US" sz="2000" dirty="0" err="1" smtClean="0"/>
              <a:t>prin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transferul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realizarilor</a:t>
            </a:r>
            <a:r>
              <a:rPr lang="en-US" sz="2000" dirty="0" smtClean="0"/>
              <a:t> </a:t>
            </a:r>
            <a:r>
              <a:rPr lang="en-US" sz="2000" dirty="0" err="1" smtClean="0"/>
              <a:t>tehnico-stiintifice</a:t>
            </a:r>
            <a:r>
              <a:rPr lang="en-US" sz="2000" dirty="0" smtClean="0"/>
              <a:t> </a:t>
            </a:r>
            <a:r>
              <a:rPr lang="en-US" sz="2000" dirty="0" err="1" smtClean="0"/>
              <a:t>catre</a:t>
            </a:r>
            <a:r>
              <a:rPr lang="en-US" sz="2000" dirty="0" smtClean="0"/>
              <a:t> </a:t>
            </a:r>
            <a:r>
              <a:rPr lang="en-US" sz="2000" dirty="0" err="1" smtClean="0"/>
              <a:t>factorii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interesati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in mod special, </a:t>
            </a:r>
            <a:r>
              <a:rPr lang="en-US" sz="2000" dirty="0" err="1" smtClean="0"/>
              <a:t>catre</a:t>
            </a:r>
            <a:r>
              <a:rPr lang="en-US" sz="2000" dirty="0" smtClean="0"/>
              <a:t> </a:t>
            </a:r>
            <a:r>
              <a:rPr lang="en-US" sz="2000" dirty="0" err="1" smtClean="0"/>
              <a:t>factorii</a:t>
            </a:r>
            <a:r>
              <a:rPr lang="en-US" sz="2000" dirty="0" smtClean="0"/>
              <a:t> de </a:t>
            </a:r>
            <a:r>
              <a:rPr lang="en-US" sz="2000" dirty="0" err="1" smtClean="0"/>
              <a:t>decizie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164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26352" y="1341437"/>
            <a:ext cx="9993313" cy="46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dirty="0" smtClean="0">
                <a:latin typeface="Arial" panose="020B0604020202020204" pitchFamily="34" charset="0"/>
              </a:rPr>
              <a:t>WP 7 – </a:t>
            </a:r>
            <a:r>
              <a:rPr lang="en-US" sz="2400" b="1" dirty="0"/>
              <a:t>Guidance on model-supported application of EU water-related Directives for water quantity and quality</a:t>
            </a:r>
          </a:p>
          <a:p>
            <a:pPr algn="just">
              <a:spcAft>
                <a:spcPct val="0"/>
              </a:spcAft>
            </a:pPr>
            <a:endParaRPr lang="en-US" sz="2400" b="1" dirty="0"/>
          </a:p>
          <a:p>
            <a:r>
              <a:rPr lang="fr-FR" sz="1800" b="1" dirty="0" err="1" smtClean="0"/>
              <a:t>Coordonator</a:t>
            </a:r>
            <a:r>
              <a:rPr lang="fr-FR" sz="1800" b="1" dirty="0" smtClean="0"/>
              <a:t>: </a:t>
            </a:r>
            <a:r>
              <a:rPr lang="fr-FR" sz="1800" b="1" dirty="0" smtClean="0">
                <a:solidFill>
                  <a:srgbClr val="0000FF"/>
                </a:solidFill>
              </a:rPr>
              <a:t>Laura </a:t>
            </a:r>
            <a:r>
              <a:rPr lang="fr-FR" sz="1800" b="1" dirty="0" err="1" smtClean="0">
                <a:solidFill>
                  <a:srgbClr val="0000FF"/>
                </a:solidFill>
              </a:rPr>
              <a:t>Foglia</a:t>
            </a:r>
            <a:endParaRPr lang="fr-FR" sz="1800" b="1" dirty="0" smtClean="0">
              <a:solidFill>
                <a:srgbClr val="0000FF"/>
              </a:solidFill>
            </a:endParaRPr>
          </a:p>
          <a:p>
            <a:r>
              <a:rPr lang="fr-FR" sz="1800" b="1" dirty="0" err="1" smtClean="0"/>
              <a:t>Parteneri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solidFill>
                  <a:srgbClr val="0000FF"/>
                </a:solidFill>
              </a:rPr>
              <a:t>toti</a:t>
            </a:r>
            <a:r>
              <a:rPr lang="fr-FR" sz="1800" dirty="0" smtClean="0">
                <a:solidFill>
                  <a:srgbClr val="0000FF"/>
                </a:solidFill>
              </a:rPr>
              <a:t> </a:t>
            </a:r>
            <a:r>
              <a:rPr lang="fr-FR" sz="1800" dirty="0" err="1" smtClean="0">
                <a:solidFill>
                  <a:srgbClr val="0000FF"/>
                </a:solidFill>
              </a:rPr>
              <a:t>partenerii</a:t>
            </a:r>
            <a:endParaRPr lang="fr-FR" sz="1800" dirty="0" smtClean="0">
              <a:solidFill>
                <a:srgbClr val="0000FF"/>
              </a:solidFill>
            </a:endParaRPr>
          </a:p>
          <a:p>
            <a:endParaRPr lang="fr-FR" sz="1800" dirty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Obiective</a:t>
            </a:r>
            <a:endParaRPr lang="en-US" sz="2400" b="1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Realizarea</a:t>
            </a:r>
            <a:r>
              <a:rPr lang="en-US" sz="2000" dirty="0" smtClean="0"/>
              <a:t> de </a:t>
            </a:r>
            <a:r>
              <a:rPr lang="en-US" sz="2000" dirty="0" err="1" smtClean="0"/>
              <a:t>ghiduri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/>
              <a:t> </a:t>
            </a:r>
            <a:r>
              <a:rPr lang="en-US" sz="2000" dirty="0" err="1" smtClean="0"/>
              <a:t>utilizarea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platformei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realizarea</a:t>
            </a:r>
            <a:r>
              <a:rPr lang="en-US" sz="2000" dirty="0" smtClean="0"/>
              <a:t> de </a:t>
            </a:r>
            <a:r>
              <a:rPr lang="en-US" sz="2000" dirty="0" err="1" smtClean="0"/>
              <a:t>modele</a:t>
            </a:r>
            <a:r>
              <a:rPr lang="en-US" sz="2000" dirty="0" smtClean="0"/>
              <a:t>,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toate</a:t>
            </a:r>
            <a:r>
              <a:rPr lang="en-US" sz="2000" dirty="0" smtClean="0"/>
              <a:t> </a:t>
            </a:r>
            <a:r>
              <a:rPr lang="en-US" sz="2000" dirty="0" err="1" smtClean="0"/>
              <a:t>etapele</a:t>
            </a:r>
            <a:r>
              <a:rPr lang="en-US" sz="2000" dirty="0" smtClean="0"/>
              <a:t>: </a:t>
            </a:r>
            <a:r>
              <a:rPr lang="en-US" sz="2000" dirty="0" err="1" smtClean="0"/>
              <a:t>planificare</a:t>
            </a:r>
            <a:r>
              <a:rPr lang="en-US" sz="2000" dirty="0" smtClean="0"/>
              <a:t>, </a:t>
            </a:r>
            <a:r>
              <a:rPr lang="en-US" sz="2000" dirty="0" err="1" smtClean="0"/>
              <a:t>conceptualizare</a:t>
            </a:r>
            <a:r>
              <a:rPr lang="en-US" sz="2000" dirty="0" smtClean="0"/>
              <a:t>, </a:t>
            </a:r>
            <a:r>
              <a:rPr lang="en-US" sz="2000" dirty="0"/>
              <a:t>design </a:t>
            </a:r>
            <a:r>
              <a:rPr lang="en-US" sz="2000" dirty="0" err="1" smtClean="0"/>
              <a:t>si</a:t>
            </a:r>
            <a:r>
              <a:rPr lang="en-US" sz="2000" dirty="0" smtClean="0"/>
              <a:t>  </a:t>
            </a:r>
            <a:r>
              <a:rPr lang="en-US" sz="2000" dirty="0" err="1" smtClean="0"/>
              <a:t>constructie</a:t>
            </a:r>
            <a:r>
              <a:rPr lang="en-US" sz="2000" dirty="0" smtClean="0"/>
              <a:t>, </a:t>
            </a:r>
            <a:r>
              <a:rPr lang="en-US" sz="2000" dirty="0" err="1" smtClean="0"/>
              <a:t>calibrarea</a:t>
            </a:r>
            <a:r>
              <a:rPr lang="en-US" sz="2000" dirty="0" smtClean="0"/>
              <a:t> </a:t>
            </a:r>
            <a:r>
              <a:rPr lang="en-US" sz="2000" dirty="0" err="1" smtClean="0"/>
              <a:t>modelelor</a:t>
            </a:r>
            <a:r>
              <a:rPr lang="en-US" sz="2000" dirty="0" smtClean="0"/>
              <a:t>, </a:t>
            </a:r>
            <a:r>
              <a:rPr lang="en-US" sz="2000" dirty="0" err="1" smtClean="0"/>
              <a:t>realizarea</a:t>
            </a:r>
            <a:r>
              <a:rPr lang="en-US" sz="2000" dirty="0" smtClean="0"/>
              <a:t> de </a:t>
            </a:r>
            <a:r>
              <a:rPr lang="en-US" sz="2000" dirty="0" err="1" smtClean="0"/>
              <a:t>scenarii</a:t>
            </a:r>
            <a:r>
              <a:rPr lang="en-US" sz="2000" dirty="0" smtClean="0"/>
              <a:t> predictive, </a:t>
            </a:r>
            <a:r>
              <a:rPr lang="en-US" sz="2000" dirty="0" err="1" smtClean="0"/>
              <a:t>evaluarea</a:t>
            </a:r>
            <a:r>
              <a:rPr lang="en-US" sz="2000" dirty="0" smtClean="0"/>
              <a:t> </a:t>
            </a:r>
            <a:r>
              <a:rPr lang="en-US" sz="2000" dirty="0" err="1" smtClean="0"/>
              <a:t>incertitudii</a:t>
            </a:r>
            <a:r>
              <a:rPr lang="en-US" sz="2000" dirty="0" smtClean="0"/>
              <a:t>, </a:t>
            </a:r>
            <a:r>
              <a:rPr lang="en-US" sz="2000" dirty="0" err="1" smtClean="0"/>
              <a:t>revizuirea</a:t>
            </a:r>
            <a:r>
              <a:rPr lang="en-US" sz="2000" dirty="0" smtClean="0"/>
              <a:t> </a:t>
            </a:r>
            <a:r>
              <a:rPr lang="en-US" sz="2000" dirty="0" err="1" smtClean="0"/>
              <a:t>modelului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raportare</a:t>
            </a:r>
            <a:r>
              <a:rPr lang="en-US" sz="2000" dirty="0" smtClean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48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87312" y="960437"/>
            <a:ext cx="9993313" cy="56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b="1" dirty="0" smtClean="0">
                <a:latin typeface="Arial" panose="020B0604020202020204" pitchFamily="34" charset="0"/>
              </a:rPr>
              <a:t>WP 8 – </a:t>
            </a:r>
            <a:r>
              <a:rPr lang="fr-FR" sz="2400" b="1" dirty="0" err="1"/>
              <a:t>Dissemination</a:t>
            </a:r>
            <a:r>
              <a:rPr lang="fr-FR" sz="2400" b="1" dirty="0"/>
              <a:t> and Exploitation and Communication</a:t>
            </a:r>
          </a:p>
          <a:p>
            <a:r>
              <a:rPr lang="fr-FR" sz="1800" b="1" dirty="0" err="1" smtClean="0"/>
              <a:t>Coordonator</a:t>
            </a:r>
            <a:r>
              <a:rPr lang="fr-FR" sz="1800" b="1" dirty="0" smtClean="0"/>
              <a:t>: </a:t>
            </a:r>
            <a:r>
              <a:rPr lang="fr-FR" sz="1800" b="1" dirty="0" smtClean="0">
                <a:solidFill>
                  <a:srgbClr val="0000FF"/>
                </a:solidFill>
              </a:rPr>
              <a:t>Rudy </a:t>
            </a:r>
            <a:r>
              <a:rPr lang="fr-FR" sz="1800" b="1" dirty="0" err="1" smtClean="0">
                <a:solidFill>
                  <a:srgbClr val="0000FF"/>
                </a:solidFill>
              </a:rPr>
              <a:t>Rossetto</a:t>
            </a:r>
            <a:endParaRPr lang="fr-FR" sz="1800" b="1" dirty="0" smtClean="0">
              <a:solidFill>
                <a:srgbClr val="0000FF"/>
              </a:solidFill>
            </a:endParaRPr>
          </a:p>
          <a:p>
            <a:r>
              <a:rPr lang="fr-FR" sz="1800" b="1" dirty="0" err="1" smtClean="0"/>
              <a:t>Parteneri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solidFill>
                  <a:srgbClr val="0000FF"/>
                </a:solidFill>
              </a:rPr>
              <a:t>toti</a:t>
            </a:r>
            <a:r>
              <a:rPr lang="fr-FR" sz="1800" dirty="0" smtClean="0">
                <a:solidFill>
                  <a:srgbClr val="0000FF"/>
                </a:solidFill>
              </a:rPr>
              <a:t> </a:t>
            </a:r>
            <a:r>
              <a:rPr lang="fr-FR" sz="1800" dirty="0" err="1" smtClean="0">
                <a:solidFill>
                  <a:srgbClr val="0000FF"/>
                </a:solidFill>
              </a:rPr>
              <a:t>partenerii</a:t>
            </a:r>
            <a:endParaRPr lang="fr-FR" sz="1800" dirty="0" smtClean="0">
              <a:solidFill>
                <a:srgbClr val="0000FF"/>
              </a:solidFill>
            </a:endParaRPr>
          </a:p>
          <a:p>
            <a:endParaRPr lang="fr-FR" sz="1800" dirty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Obiective</a:t>
            </a:r>
            <a:endParaRPr lang="en-US" sz="2400" b="1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Sensibilizarea</a:t>
            </a:r>
            <a:r>
              <a:rPr lang="en-US" sz="2000" dirty="0" smtClean="0"/>
              <a:t> </a:t>
            </a:r>
            <a:r>
              <a:rPr lang="en-US" sz="2000" dirty="0" err="1" smtClean="0"/>
              <a:t>tuturor</a:t>
            </a:r>
            <a:r>
              <a:rPr lang="en-US" sz="2000" dirty="0" smtClean="0"/>
              <a:t> </a:t>
            </a:r>
            <a:r>
              <a:rPr lang="en-US" sz="2000" dirty="0" err="1" smtClean="0"/>
              <a:t>factorilor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interesati</a:t>
            </a:r>
            <a:r>
              <a:rPr lang="en-US" sz="2000" dirty="0" smtClean="0"/>
              <a:t> cu </a:t>
            </a:r>
            <a:r>
              <a:rPr lang="en-US" sz="2000" dirty="0" err="1" smtClean="0"/>
              <a:t>privire</a:t>
            </a:r>
            <a:r>
              <a:rPr lang="en-US" sz="2000" dirty="0" smtClean="0"/>
              <a:t> la </a:t>
            </a:r>
            <a:r>
              <a:rPr lang="en-US" sz="2000" dirty="0" err="1" smtClean="0"/>
              <a:t>scopul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obiectivele</a:t>
            </a:r>
            <a:r>
              <a:rPr lang="en-US" sz="2000" dirty="0" smtClean="0"/>
              <a:t> </a:t>
            </a:r>
            <a:r>
              <a:rPr lang="en-US" sz="2000" dirty="0" err="1" smtClean="0"/>
              <a:t>proiectului</a:t>
            </a:r>
            <a:endParaRPr lang="en-US" sz="2000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Asigurarea</a:t>
            </a:r>
            <a:r>
              <a:rPr lang="en-US" sz="2000" dirty="0" smtClean="0"/>
              <a:t> </a:t>
            </a:r>
            <a:r>
              <a:rPr lang="en-US" sz="2000" dirty="0" err="1" smtClean="0"/>
              <a:t>unui</a:t>
            </a:r>
            <a:r>
              <a:rPr lang="en-US" sz="2000" dirty="0" smtClean="0"/>
              <a:t> </a:t>
            </a:r>
            <a:r>
              <a:rPr lang="en-US" sz="2000" dirty="0" err="1" smtClean="0"/>
              <a:t>nivel</a:t>
            </a:r>
            <a:r>
              <a:rPr lang="en-US" sz="2000" dirty="0" smtClean="0"/>
              <a:t> maxim de </a:t>
            </a:r>
            <a:r>
              <a:rPr lang="en-US" sz="2000" dirty="0" err="1" smtClean="0"/>
              <a:t>exploatare</a:t>
            </a:r>
            <a:r>
              <a:rPr lang="en-US" sz="2000" dirty="0" smtClean="0"/>
              <a:t> a </a:t>
            </a:r>
            <a:r>
              <a:rPr lang="en-US" sz="2000" dirty="0" err="1" smtClean="0"/>
              <a:t>rezultatelor</a:t>
            </a:r>
            <a:r>
              <a:rPr lang="en-US" sz="2000" dirty="0" smtClean="0"/>
              <a:t> </a:t>
            </a:r>
            <a:r>
              <a:rPr lang="en-US" sz="2000" dirty="0" err="1" smtClean="0"/>
              <a:t>proiectului</a:t>
            </a:r>
            <a:endParaRPr lang="en-US" sz="2000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Informarea</a:t>
            </a:r>
            <a:r>
              <a:rPr lang="en-US" sz="2000" dirty="0" smtClean="0"/>
              <a:t> </a:t>
            </a:r>
            <a:r>
              <a:rPr lang="en-US" sz="2000" dirty="0" err="1" smtClean="0"/>
              <a:t>periodica</a:t>
            </a:r>
            <a:r>
              <a:rPr lang="en-US" sz="2000" dirty="0" smtClean="0"/>
              <a:t> a </a:t>
            </a:r>
            <a:r>
              <a:rPr lang="en-US" sz="2000" dirty="0" err="1" smtClean="0"/>
              <a:t>factorilor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interesati</a:t>
            </a:r>
            <a:r>
              <a:rPr lang="en-US" sz="2000" dirty="0" smtClean="0"/>
              <a:t> cu </a:t>
            </a:r>
            <a:r>
              <a:rPr lang="en-US" sz="2000" dirty="0" err="1" smtClean="0"/>
              <a:t>privire</a:t>
            </a:r>
            <a:r>
              <a:rPr lang="en-US" sz="2000" dirty="0" smtClean="0"/>
              <a:t> </a:t>
            </a:r>
            <a:r>
              <a:rPr lang="en-US" sz="2000" dirty="0" err="1" smtClean="0"/>
              <a:t>imbunatatirile</a:t>
            </a:r>
            <a:r>
              <a:rPr lang="en-US" sz="2000" dirty="0" smtClean="0"/>
              <a:t> </a:t>
            </a:r>
            <a:r>
              <a:rPr lang="en-US" sz="2000" dirty="0" err="1" smtClean="0"/>
              <a:t>aduse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platformei</a:t>
            </a:r>
            <a:r>
              <a:rPr lang="en-US" sz="2000" dirty="0" smtClean="0"/>
              <a:t> FREEWAT, care </a:t>
            </a:r>
            <a:r>
              <a:rPr lang="en-US" sz="2000" dirty="0" err="1" smtClean="0"/>
              <a:t>faciliteaza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implementarea</a:t>
            </a:r>
            <a:r>
              <a:rPr lang="en-US" sz="2000" dirty="0" smtClean="0"/>
              <a:t> </a:t>
            </a:r>
            <a:r>
              <a:rPr lang="en-US" sz="2000" dirty="0" err="1" smtClean="0"/>
              <a:t>Directivelor</a:t>
            </a:r>
            <a:r>
              <a:rPr lang="en-US" sz="2000" dirty="0" smtClean="0"/>
              <a:t> </a:t>
            </a:r>
            <a:r>
              <a:rPr lang="en-US" sz="2000" dirty="0" err="1" smtClean="0"/>
              <a:t>Europene</a:t>
            </a:r>
            <a:r>
              <a:rPr lang="en-US" sz="2000" dirty="0" smtClean="0"/>
              <a:t> in </a:t>
            </a:r>
            <a:r>
              <a:rPr lang="en-US" sz="2000" dirty="0" err="1" smtClean="0"/>
              <a:t>domeniul</a:t>
            </a:r>
            <a:r>
              <a:rPr lang="en-US" sz="2000" dirty="0" smtClean="0"/>
              <a:t> </a:t>
            </a:r>
            <a:r>
              <a:rPr lang="en-US" sz="2000" dirty="0" err="1" smtClean="0"/>
              <a:t>apei</a:t>
            </a:r>
            <a:endParaRPr lang="en-US" sz="2000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Realizarea</a:t>
            </a:r>
            <a:r>
              <a:rPr lang="en-US" sz="2000" dirty="0" smtClean="0"/>
              <a:t> de </a:t>
            </a:r>
            <a:r>
              <a:rPr lang="en-US" sz="2000" dirty="0" err="1" smtClean="0"/>
              <a:t>traininguri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parteneri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stakeholdersi</a:t>
            </a:r>
            <a:endParaRPr lang="en-US" sz="2000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smtClean="0"/>
              <a:t>Sa se </a:t>
            </a:r>
            <a:r>
              <a:rPr lang="en-US" sz="2000" dirty="0" err="1" smtClean="0"/>
              <a:t>asigure</a:t>
            </a:r>
            <a:r>
              <a:rPr lang="en-US" sz="2000" dirty="0" smtClean="0"/>
              <a:t> ca </a:t>
            </a:r>
            <a:r>
              <a:rPr lang="en-US" sz="2000" dirty="0" err="1" smtClean="0"/>
              <a:t>rezultatele</a:t>
            </a:r>
            <a:r>
              <a:rPr lang="en-US" sz="2000" dirty="0" smtClean="0"/>
              <a:t> </a:t>
            </a:r>
            <a:r>
              <a:rPr lang="en-US" sz="2000" dirty="0" err="1" smtClean="0"/>
              <a:t>proiectului</a:t>
            </a:r>
            <a:r>
              <a:rPr lang="en-US" sz="2000" dirty="0" smtClean="0"/>
              <a:t> </a:t>
            </a:r>
            <a:r>
              <a:rPr lang="en-US" sz="2000" dirty="0" err="1" smtClean="0"/>
              <a:t>ajung</a:t>
            </a:r>
            <a:r>
              <a:rPr lang="en-US" sz="2000" dirty="0" smtClean="0"/>
              <a:t> in mod efficient la </a:t>
            </a:r>
            <a:r>
              <a:rPr lang="en-US" sz="2000" dirty="0" err="1" smtClean="0"/>
              <a:t>utilizatorii</a:t>
            </a:r>
            <a:r>
              <a:rPr lang="en-US" sz="2000" dirty="0" smtClean="0"/>
              <a:t> </a:t>
            </a:r>
            <a:r>
              <a:rPr lang="en-US" sz="2000" dirty="0" err="1" smtClean="0"/>
              <a:t>finali</a:t>
            </a:r>
            <a:r>
              <a:rPr lang="en-US" sz="2000" dirty="0" smtClean="0"/>
              <a:t>, </a:t>
            </a:r>
            <a:r>
              <a:rPr lang="en-US" sz="2000" dirty="0" err="1" smtClean="0"/>
              <a:t>iar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platforma</a:t>
            </a:r>
            <a:r>
              <a:rPr lang="en-US" sz="2000" dirty="0" smtClean="0"/>
              <a:t> </a:t>
            </a:r>
            <a:r>
              <a:rPr lang="en-US" sz="2000" dirty="0" err="1" smtClean="0"/>
              <a:t>este</a:t>
            </a:r>
            <a:r>
              <a:rPr lang="en-US" sz="2000" dirty="0" smtClean="0"/>
              <a:t> </a:t>
            </a:r>
            <a:r>
              <a:rPr lang="en-US" sz="2000" dirty="0" err="1" smtClean="0"/>
              <a:t>testata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o </a:t>
            </a:r>
            <a:r>
              <a:rPr lang="en-US" sz="2000" dirty="0" err="1" smtClean="0"/>
              <a:t>gama</a:t>
            </a:r>
            <a:r>
              <a:rPr lang="en-US" sz="2000" dirty="0" smtClean="0"/>
              <a:t> </a:t>
            </a:r>
            <a:r>
              <a:rPr lang="en-US" sz="2000" dirty="0" err="1" smtClean="0"/>
              <a:t>cit</a:t>
            </a:r>
            <a:r>
              <a:rPr lang="en-US" sz="2000" dirty="0" smtClean="0"/>
              <a:t> </a:t>
            </a:r>
            <a:r>
              <a:rPr lang="en-US" sz="2000" dirty="0" err="1" smtClean="0"/>
              <a:t>mai</a:t>
            </a:r>
            <a:r>
              <a:rPr lang="en-US" sz="2000" dirty="0" smtClean="0"/>
              <a:t> </a:t>
            </a:r>
            <a:r>
              <a:rPr lang="en-US" sz="2000" dirty="0" err="1" smtClean="0"/>
              <a:t>larga</a:t>
            </a:r>
            <a:r>
              <a:rPr lang="en-US" sz="2000" dirty="0" smtClean="0"/>
              <a:t> de </a:t>
            </a:r>
            <a:r>
              <a:rPr lang="en-US" sz="2000" dirty="0" err="1" smtClean="0"/>
              <a:t>situatii</a:t>
            </a:r>
            <a:endParaRPr lang="en-US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97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7678" r="10097" b="34294"/>
          <a:stretch>
            <a:fillRect/>
          </a:stretch>
        </p:blipFill>
        <p:spPr bwMode="auto">
          <a:xfrm>
            <a:off x="0" y="6084092"/>
            <a:ext cx="10080625" cy="15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15" y="5151437"/>
            <a:ext cx="118718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3" y="5364013"/>
            <a:ext cx="2548696" cy="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5" t="1830" r="3033" b="92073"/>
          <a:stretch>
            <a:fillRect/>
          </a:stretch>
        </p:blipFill>
        <p:spPr bwMode="auto">
          <a:xfrm>
            <a:off x="2677455" y="5364013"/>
            <a:ext cx="20161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8313" y="2632831"/>
            <a:ext cx="10052312" cy="77965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compatLnSpc="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2400" b="1"/>
            </a:pPr>
            <a:r>
              <a:rPr lang="ro-RO" sz="4400" b="1" dirty="0" smtClean="0">
                <a:latin typeface="+mn-lt"/>
                <a:ea typeface="Droid Sans Fallback" pitchFamily="2"/>
                <a:cs typeface="FreeSans" pitchFamily="2"/>
              </a:rPr>
              <a:t>VĂ MULȚUMESC PENTRU ATENȚIE!</a:t>
            </a:r>
            <a:endParaRPr lang="en-US" sz="4400" b="1" dirty="0" smtClean="0">
              <a:latin typeface="+mn-lt"/>
              <a:ea typeface="Droid Sans Fallback" pitchFamily="2"/>
              <a:cs typeface="FreeSans" pitchFamily="2"/>
            </a:endParaRPr>
          </a:p>
        </p:txBody>
      </p:sp>
      <p:pic>
        <p:nvPicPr>
          <p:cNvPr id="4105" name="Picture 3" descr="C:\Users\Giovanna De Filippis\Desktop\FREEWAT\Tutorial_0_FREEWAT\Slides_Tutorial_0_PartA\Figures\ict4water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5364013"/>
            <a:ext cx="2359401" cy="5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97" y="5042693"/>
            <a:ext cx="16922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" y="10486"/>
            <a:ext cx="948992" cy="9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515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711" y="1115541"/>
            <a:ext cx="907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 smtClean="0"/>
              <a:t>proiect</a:t>
            </a:r>
            <a:r>
              <a:rPr lang="en-US" sz="2400" dirty="0" smtClean="0"/>
              <a:t> </a:t>
            </a:r>
            <a:r>
              <a:rPr lang="en-US" sz="2400" dirty="0" err="1"/>
              <a:t>finanțat</a:t>
            </a:r>
            <a:r>
              <a:rPr lang="en-US" sz="2400" dirty="0"/>
              <a:t> de </a:t>
            </a:r>
            <a:r>
              <a:rPr lang="en-US" sz="2400" dirty="0" err="1"/>
              <a:t>Comisia</a:t>
            </a:r>
            <a:r>
              <a:rPr lang="en-US" sz="2400" dirty="0"/>
              <a:t> </a:t>
            </a:r>
            <a:r>
              <a:rPr lang="en-US" sz="2400" dirty="0" err="1"/>
              <a:t>Europeană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cadrul</a:t>
            </a:r>
            <a:r>
              <a:rPr lang="en-US" sz="2400" dirty="0"/>
              <a:t> </a:t>
            </a:r>
            <a:r>
              <a:rPr lang="en-US" sz="2400" dirty="0" err="1"/>
              <a:t>apelului</a:t>
            </a:r>
            <a:r>
              <a:rPr lang="en-US" sz="2400" dirty="0"/>
              <a:t> de </a:t>
            </a:r>
            <a:r>
              <a:rPr lang="en-US" sz="2400" dirty="0" err="1"/>
              <a:t>proiecte</a:t>
            </a:r>
            <a:r>
              <a:rPr lang="en-US" sz="2400" dirty="0"/>
              <a:t> ORIZONT 2020 - WATER </a:t>
            </a:r>
            <a:r>
              <a:rPr lang="en-US" sz="2400" dirty="0" smtClean="0"/>
              <a:t>INNOVATION: </a:t>
            </a:r>
            <a:r>
              <a:rPr lang="en-US" sz="2400" dirty="0"/>
              <a:t>BOOSTING ITS VALUE FOR </a:t>
            </a:r>
            <a:r>
              <a:rPr lang="en-US" sz="2400" dirty="0" smtClean="0"/>
              <a:t>EUROPE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/>
              <a:t>obiectiv</a:t>
            </a:r>
            <a:r>
              <a:rPr lang="en-US" sz="2400" b="1" dirty="0"/>
              <a:t> principal </a:t>
            </a:r>
            <a:r>
              <a:rPr lang="en-US" sz="2400" b="1" dirty="0" err="1"/>
              <a:t>este</a:t>
            </a:r>
            <a:r>
              <a:rPr lang="en-US" sz="2400" b="1" dirty="0"/>
              <a:t> </a:t>
            </a:r>
            <a:r>
              <a:rPr lang="en-US" sz="2400" b="1" dirty="0" err="1"/>
              <a:t>dezvoltarea</a:t>
            </a:r>
            <a:r>
              <a:rPr lang="en-US" sz="2400" b="1" dirty="0"/>
              <a:t> </a:t>
            </a:r>
            <a:r>
              <a:rPr lang="en-US" sz="2400" b="1" dirty="0" err="1"/>
              <a:t>unui</a:t>
            </a:r>
            <a:r>
              <a:rPr lang="en-US" sz="2400" b="1" dirty="0"/>
              <a:t> </a:t>
            </a:r>
            <a:r>
              <a:rPr lang="en-US" sz="2400" b="1" dirty="0" err="1"/>
              <a:t>mediu</a:t>
            </a:r>
            <a:r>
              <a:rPr lang="en-US" sz="2400" b="1" dirty="0"/>
              <a:t> open-source de </a:t>
            </a:r>
            <a:r>
              <a:rPr lang="en-US" sz="2400" b="1" dirty="0" err="1"/>
              <a:t>modelare</a:t>
            </a:r>
            <a:r>
              <a:rPr lang="en-US" sz="2400" b="1" dirty="0"/>
              <a:t> </a:t>
            </a:r>
            <a:r>
              <a:rPr lang="en-US" sz="2400" b="1" dirty="0" err="1"/>
              <a:t>integrata</a:t>
            </a:r>
            <a:r>
              <a:rPr lang="en-US" sz="2400" b="1" dirty="0"/>
              <a:t> GIS </a:t>
            </a:r>
            <a:r>
              <a:rPr lang="en-US" sz="2400" b="1" dirty="0" err="1"/>
              <a:t>pentru</a:t>
            </a:r>
            <a:r>
              <a:rPr lang="en-US" sz="2400" b="1" dirty="0"/>
              <a:t> </a:t>
            </a:r>
            <a:r>
              <a:rPr lang="en-US" sz="2400" b="1" dirty="0" err="1"/>
              <a:t>simularea</a:t>
            </a:r>
            <a:r>
              <a:rPr lang="en-US" sz="2400" b="1" dirty="0"/>
              <a:t> </a:t>
            </a:r>
            <a:r>
              <a:rPr lang="en-US" sz="2400" b="1" dirty="0" err="1"/>
              <a:t>aspectelor</a:t>
            </a:r>
            <a:r>
              <a:rPr lang="en-US" sz="2400" b="1" dirty="0"/>
              <a:t> </a:t>
            </a:r>
            <a:r>
              <a:rPr lang="en-US" sz="2400" b="1" dirty="0" err="1"/>
              <a:t>cantitative</a:t>
            </a:r>
            <a:r>
              <a:rPr lang="en-US" sz="2400" b="1" dirty="0"/>
              <a:t> </a:t>
            </a:r>
            <a:r>
              <a:rPr lang="en-US" sz="2400" b="1" dirty="0" err="1"/>
              <a:t>și</a:t>
            </a:r>
            <a:r>
              <a:rPr lang="en-US" sz="2400" b="1" dirty="0"/>
              <a:t> </a:t>
            </a:r>
            <a:r>
              <a:rPr lang="en-US" sz="2400" b="1" dirty="0" err="1"/>
              <a:t>calitative</a:t>
            </a:r>
            <a:r>
              <a:rPr lang="en-US" sz="2400" b="1" dirty="0"/>
              <a:t> ale </a:t>
            </a:r>
            <a:r>
              <a:rPr lang="en-US" sz="2400" b="1" dirty="0" err="1"/>
              <a:t>resurselor</a:t>
            </a:r>
            <a:r>
              <a:rPr lang="en-US" sz="2400" b="1" dirty="0"/>
              <a:t> de </a:t>
            </a:r>
            <a:r>
              <a:rPr lang="en-US" sz="2400" b="1" dirty="0" err="1"/>
              <a:t>apa</a:t>
            </a:r>
            <a:r>
              <a:rPr lang="en-US" sz="2400" b="1" dirty="0"/>
              <a:t> de </a:t>
            </a:r>
            <a:r>
              <a:rPr lang="en-US" sz="2400" b="1" dirty="0" err="1"/>
              <a:t>suprafata</a:t>
            </a:r>
            <a:r>
              <a:rPr lang="en-US" sz="2400" b="1" dirty="0"/>
              <a:t> 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subterane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392112" y="3703637"/>
            <a:ext cx="95353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215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Obiectivele </a:t>
            </a:r>
            <a:r>
              <a:rPr lang="ro-RO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en-US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o-RO" sz="20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8755" algn="l"/>
              </a:tabLst>
            </a:pP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Coordonarea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cercetărilor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realizate anterior la nivel european î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vederea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integrării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modulelor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software pentru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managementul resurselor de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apă existente într-un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singur mediu de modelare bazat pe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aplicații </a:t>
            </a:r>
            <a:r>
              <a:rPr lang="ro-RO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GIS – </a:t>
            </a:r>
            <a:r>
              <a:rPr lang="ro-RO" sz="2000" b="1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FREEWAT</a:t>
            </a:r>
            <a:endParaRPr lang="en-US" sz="2000" b="1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8755" algn="l"/>
              </a:tabLst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98755" algn="l"/>
              </a:tabLst>
            </a:pP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Sprijinirea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dezvoltării utilizării platformei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FREEWAT printr-o abordare participatorie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atât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din partea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experților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tehnici, 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cât și </a:t>
            </a:r>
            <a:r>
              <a:rPr lang="ro-RO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din partea stakeholder-ilor, </a:t>
            </a:r>
            <a:r>
              <a:rPr lang="it-IT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it-IT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vederea elaborarii </a:t>
            </a:r>
            <a:r>
              <a:rPr lang="it-IT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 scenarii pentru aplicarea corectă a politicilor în domeniul </a:t>
            </a:r>
            <a:r>
              <a:rPr lang="it-IT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apei</a:t>
            </a:r>
            <a:r>
              <a:rPr lang="ro-RO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8398" y="30797"/>
            <a:ext cx="9102227" cy="78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FREEWAT - OBIECTIVE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pSp>
        <p:nvGrpSpPr>
          <p:cNvPr id="6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7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781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8398" y="0"/>
            <a:ext cx="9102227" cy="78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PLATFORMA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7912" y="5095483"/>
            <a:ext cx="9007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Modul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dedicat</a:t>
            </a:r>
            <a:r>
              <a:rPr lang="ro-RO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managementu</a:t>
            </a:r>
            <a:r>
              <a:rPr lang="ro-RO" sz="2000" dirty="0" smtClean="0">
                <a:latin typeface="+mn-lt"/>
              </a:rPr>
              <a:t>l</a:t>
            </a:r>
            <a:r>
              <a:rPr lang="en-US" sz="2000" dirty="0" err="1" smtClean="0">
                <a:latin typeface="+mn-lt"/>
              </a:rPr>
              <a:t>ui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integrat</a:t>
            </a:r>
            <a:r>
              <a:rPr lang="en-US" sz="2000" dirty="0" smtClean="0">
                <a:latin typeface="+mn-lt"/>
              </a:rPr>
              <a:t> al </a:t>
            </a:r>
            <a:r>
              <a:rPr lang="en-US" sz="2000" dirty="0" err="1" smtClean="0">
                <a:latin typeface="+mn-lt"/>
              </a:rPr>
              <a:t>resurselor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de </a:t>
            </a:r>
            <a:r>
              <a:rPr lang="en-US" sz="2000" dirty="0" err="1" smtClean="0">
                <a:latin typeface="+mn-lt"/>
              </a:rPr>
              <a:t>ap</a:t>
            </a:r>
            <a:r>
              <a:rPr lang="ro-RO" sz="2000" dirty="0" smtClean="0">
                <a:latin typeface="+mn-lt"/>
              </a:rPr>
              <a:t>ă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Modul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de </a:t>
            </a:r>
            <a:r>
              <a:rPr lang="en-US" sz="2000" dirty="0" err="1">
                <a:latin typeface="+mn-lt"/>
              </a:rPr>
              <a:t>calibrare</a:t>
            </a:r>
            <a:r>
              <a:rPr lang="en-US" sz="2000" dirty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ș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analiz</a:t>
            </a:r>
            <a:r>
              <a:rPr lang="ro-RO" sz="2000" dirty="0" smtClean="0">
                <a:latin typeface="+mn-lt"/>
              </a:rPr>
              <a:t>ă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a </a:t>
            </a:r>
            <a:r>
              <a:rPr lang="en-US" sz="2000" dirty="0" err="1" smtClean="0">
                <a:latin typeface="+mn-lt"/>
              </a:rPr>
              <a:t>senzitivit</a:t>
            </a:r>
            <a:r>
              <a:rPr lang="ro-RO" sz="2000" dirty="0" err="1" smtClean="0">
                <a:latin typeface="+mn-lt"/>
              </a:rPr>
              <a:t>ăț</a:t>
            </a:r>
            <a:r>
              <a:rPr lang="en-US" sz="2000" dirty="0" smtClean="0">
                <a:latin typeface="+mn-lt"/>
              </a:rPr>
              <a:t>ii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Modul</a:t>
            </a:r>
            <a:r>
              <a:rPr lang="en-US" sz="2000" dirty="0" smtClean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dedicat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transportul</a:t>
            </a:r>
            <a:r>
              <a:rPr lang="ro-RO" sz="2000" dirty="0" smtClean="0">
                <a:latin typeface="+mn-lt"/>
              </a:rPr>
              <a:t>ui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poluan</a:t>
            </a:r>
            <a:r>
              <a:rPr lang="ro-RO" sz="2000" dirty="0" smtClean="0">
                <a:latin typeface="+mn-lt"/>
              </a:rPr>
              <a:t>ț</a:t>
            </a:r>
            <a:r>
              <a:rPr lang="en-US" sz="2000" dirty="0" err="1" smtClean="0">
                <a:latin typeface="+mn-lt"/>
              </a:rPr>
              <a:t>ilor</a:t>
            </a:r>
            <a:r>
              <a:rPr lang="en-US" sz="2000" dirty="0" smtClean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î</a:t>
            </a:r>
            <a:r>
              <a:rPr lang="en-US" sz="2000" dirty="0" smtClean="0">
                <a:latin typeface="+mn-lt"/>
              </a:rPr>
              <a:t>n </a:t>
            </a:r>
            <a:r>
              <a:rPr lang="en-US" sz="2000" dirty="0">
                <a:latin typeface="+mn-lt"/>
              </a:rPr>
              <a:t>zona </a:t>
            </a:r>
            <a:r>
              <a:rPr lang="en-US" sz="2000" dirty="0" err="1" smtClean="0">
                <a:latin typeface="+mn-lt"/>
              </a:rPr>
              <a:t>nesaturat</a:t>
            </a:r>
            <a:r>
              <a:rPr lang="ro-RO" sz="2000" dirty="0" smtClean="0">
                <a:latin typeface="+mn-lt"/>
              </a:rPr>
              <a:t>ă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Modul</a:t>
            </a:r>
            <a:r>
              <a:rPr lang="en-US" sz="2000" dirty="0" smtClean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dedicat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gestion</a:t>
            </a:r>
            <a:r>
              <a:rPr lang="ro-RO" sz="2000" dirty="0" smtClean="0">
                <a:latin typeface="+mn-lt"/>
              </a:rPr>
              <a:t>ării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resurselor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ap</a:t>
            </a:r>
            <a:r>
              <a:rPr lang="ro-RO" sz="2000" dirty="0" smtClean="0">
                <a:latin typeface="+mn-lt"/>
              </a:rPr>
              <a:t>ă</a:t>
            </a:r>
            <a:r>
              <a:rPr lang="en-US" sz="2000" dirty="0" smtClean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î</a:t>
            </a:r>
            <a:r>
              <a:rPr lang="en-US" sz="2000" dirty="0" smtClean="0">
                <a:latin typeface="+mn-lt"/>
              </a:rPr>
              <a:t>n </a:t>
            </a:r>
            <a:r>
              <a:rPr lang="en-US" sz="2000" dirty="0" err="1" smtClean="0">
                <a:latin typeface="+mn-lt"/>
              </a:rPr>
              <a:t>agricultur</a:t>
            </a:r>
            <a:r>
              <a:rPr lang="ro-RO" sz="2000" dirty="0" smtClean="0">
                <a:latin typeface="+mn-lt"/>
              </a:rPr>
              <a:t>ă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Instrumente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pentru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analiza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problemelor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calitate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apelor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subterane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n-lt"/>
              </a:rPr>
              <a:t>Instrumente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pentru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analiza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interpretarea</a:t>
            </a:r>
            <a:r>
              <a:rPr lang="en-US" sz="2000" dirty="0">
                <a:latin typeface="+mn-lt"/>
              </a:rPr>
              <a:t> </a:t>
            </a:r>
            <a:r>
              <a:rPr lang="ro-RO" sz="2000" dirty="0" smtClean="0">
                <a:latin typeface="+mn-lt"/>
              </a:rPr>
              <a:t>ș</a:t>
            </a:r>
            <a:r>
              <a:rPr lang="en-US" sz="2000" dirty="0" err="1" smtClean="0">
                <a:latin typeface="+mn-lt"/>
              </a:rPr>
              <a:t>i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vizualizarea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datelor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hidrogeologice</a:t>
            </a:r>
            <a:r>
              <a:rPr lang="en-US" sz="2000" dirty="0">
                <a:latin typeface="+mn-lt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9" b="4691"/>
          <a:stretch/>
        </p:blipFill>
        <p:spPr>
          <a:xfrm>
            <a:off x="315912" y="1874837"/>
            <a:ext cx="5904656" cy="3096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4725" t="33201" b="6600"/>
          <a:stretch/>
        </p:blipFill>
        <p:spPr>
          <a:xfrm>
            <a:off x="6259512" y="1951037"/>
            <a:ext cx="3619313" cy="27069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5511" y="808037"/>
            <a:ext cx="91551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Nucleul platformei </a:t>
            </a:r>
            <a:r>
              <a:rPr lang="ro-RO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FREEWAT este </a:t>
            </a:r>
            <a:r>
              <a:rPr lang="ro-RO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reprezenta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ro-RO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un cadru SID&amp;GRID </a:t>
            </a:r>
            <a:r>
              <a:rPr lang="ro-RO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o-RO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ro-RO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 </a:t>
            </a:r>
            <a:r>
              <a:rPr lang="ro-RO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 unei platforme GIS, pornind de la o versiune modificata a MODFLOW 2005, </a:t>
            </a:r>
            <a:r>
              <a:rPr lang="fr-FR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Rossetto</a:t>
            </a:r>
            <a:r>
              <a:rPr lang="fr-F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al. 2013) </a:t>
            </a:r>
            <a:r>
              <a:rPr lang="fr-FR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portat</a:t>
            </a:r>
            <a:r>
              <a:rPr lang="fr-F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fr-FR" sz="2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ntr</a:t>
            </a:r>
            <a:r>
              <a:rPr lang="fr-FR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-un </a:t>
            </a:r>
            <a:r>
              <a:rPr lang="fr-FR" sz="2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</a:t>
            </a:r>
            <a:r>
              <a:rPr lang="fr-F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QGIS.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24013" t="28300" r="4719" b="6600"/>
          <a:stretch/>
        </p:blipFill>
        <p:spPr>
          <a:xfrm flipV="1">
            <a:off x="3973512" y="3551237"/>
            <a:ext cx="3179124" cy="1633473"/>
          </a:xfrm>
          <a:prstGeom prst="rect">
            <a:avLst/>
          </a:prstGeom>
        </p:spPr>
      </p:pic>
      <p:pic>
        <p:nvPicPr>
          <p:cNvPr id="13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238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02" b="4052"/>
          <a:stretch/>
        </p:blipFill>
        <p:spPr>
          <a:xfrm>
            <a:off x="1491803" y="2411685"/>
            <a:ext cx="8588822" cy="5270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" y="2338152"/>
            <a:ext cx="4099400" cy="1471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0712" y="808037"/>
            <a:ext cx="94599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Lider</a:t>
            </a:r>
            <a:r>
              <a:rPr lang="en-US" sz="2000" dirty="0" smtClean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000" dirty="0" err="1" smtClean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proiect</a:t>
            </a:r>
            <a:r>
              <a:rPr lang="en-US" sz="2000" dirty="0" smtClean="0">
                <a:solidFill>
                  <a:srgbClr val="21212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- </a:t>
            </a:r>
            <a:r>
              <a:rPr lang="it-IT" sz="2000" b="1" dirty="0">
                <a:latin typeface="Arial" panose="020B0604020202020204" pitchFamily="34" charset="0"/>
              </a:rPr>
              <a:t>Scuola Superiore Sant`Anna, Pisa, Italy</a:t>
            </a:r>
            <a:r>
              <a:rPr lang="it-IT" sz="2000" dirty="0">
                <a:latin typeface="Arial" panose="020B0604020202020204" pitchFamily="34" charset="0"/>
              </a:rPr>
              <a:t> </a:t>
            </a:r>
            <a:r>
              <a:rPr lang="it-IT" sz="2000" dirty="0" smtClean="0">
                <a:latin typeface="Arial" panose="020B0604020202020204" pitchFamily="34" charset="0"/>
              </a:rPr>
              <a:t> - (</a:t>
            </a:r>
            <a:r>
              <a:rPr lang="it-IT" sz="2000" dirty="0">
                <a:latin typeface="Arial" panose="020B0604020202020204" pitchFamily="34" charset="0"/>
              </a:rPr>
              <a:t>Grant Agreement 62224)</a:t>
            </a:r>
            <a:endParaRPr lang="en-US" sz="2000" dirty="0" smtClean="0">
              <a:solidFill>
                <a:srgbClr val="21212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17 </a:t>
            </a:r>
            <a:r>
              <a:rPr lang="en-US" sz="2000" dirty="0" err="1" smtClean="0">
                <a:latin typeface="Arial" panose="020B0604020202020204" pitchFamily="34" charset="0"/>
              </a:rPr>
              <a:t>parteneri</a:t>
            </a:r>
            <a:r>
              <a:rPr lang="en-US" sz="2000" dirty="0" smtClean="0">
                <a:latin typeface="Arial" panose="020B0604020202020204" pitchFamily="34" charset="0"/>
              </a:rPr>
              <a:t> din 10 </a:t>
            </a:r>
            <a:r>
              <a:rPr lang="en-US" sz="2000" dirty="0" err="1" smtClean="0">
                <a:latin typeface="Arial" panose="020B0604020202020204" pitchFamily="34" charset="0"/>
              </a:rPr>
              <a:t>tari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europene</a:t>
            </a:r>
            <a:r>
              <a:rPr lang="en-US" sz="2000" dirty="0" smtClean="0">
                <a:latin typeface="Arial" panose="020B0604020202020204" pitchFamily="34" charset="0"/>
              </a:rPr>
              <a:t>, plus </a:t>
            </a:r>
            <a:r>
              <a:rPr lang="en-US" sz="2000" dirty="0" err="1" smtClean="0">
                <a:latin typeface="Arial" panose="020B0604020202020204" pitchFamily="34" charset="0"/>
              </a:rPr>
              <a:t>Turcia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si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Ucraina</a:t>
            </a:r>
            <a:r>
              <a:rPr lang="en-US" sz="2000" dirty="0">
                <a:latin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</a:rPr>
              <a:t>– institute de </a:t>
            </a:r>
            <a:r>
              <a:rPr lang="en-US" sz="2000" dirty="0" err="1" smtClean="0">
                <a:latin typeface="Arial" panose="020B0604020202020204" pitchFamily="34" charset="0"/>
              </a:rPr>
              <a:t>cercetare</a:t>
            </a:r>
            <a:r>
              <a:rPr lang="en-US" sz="2000" dirty="0" smtClean="0">
                <a:latin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</a:rPr>
              <a:t>companii</a:t>
            </a:r>
            <a:r>
              <a:rPr lang="en-US" sz="2000" dirty="0" smtClean="0">
                <a:latin typeface="Arial" panose="020B0604020202020204" pitchFamily="34" charset="0"/>
              </a:rPr>
              <a:t> private </a:t>
            </a:r>
            <a:r>
              <a:rPr lang="en-US" sz="2000" dirty="0" err="1" smtClean="0">
                <a:latin typeface="Arial" panose="020B0604020202020204" pitchFamily="34" charset="0"/>
              </a:rPr>
              <a:t>si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autoritati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publice</a:t>
            </a:r>
            <a:r>
              <a:rPr lang="en-US" sz="2000" dirty="0" smtClean="0">
                <a:latin typeface="Arial" panose="020B0604020202020204" pitchFamily="34" charset="0"/>
              </a:rPr>
              <a:t>, 1 </a:t>
            </a:r>
            <a:r>
              <a:rPr lang="en-US" sz="2000" dirty="0" err="1" smtClean="0">
                <a:latin typeface="Arial" panose="020B0604020202020204" pitchFamily="34" charset="0"/>
              </a:rPr>
              <a:t>centru</a:t>
            </a:r>
            <a:r>
              <a:rPr lang="en-US" sz="2000" dirty="0" smtClean="0">
                <a:latin typeface="Arial" panose="020B0604020202020204" pitchFamily="34" charset="0"/>
              </a:rPr>
              <a:t> de training international </a:t>
            </a:r>
            <a:r>
              <a:rPr lang="en-US" sz="2000" dirty="0" err="1" smtClean="0">
                <a:latin typeface="Arial" panose="020B0604020202020204" pitchFamily="34" charset="0"/>
              </a:rPr>
              <a:t>si</a:t>
            </a:r>
            <a:r>
              <a:rPr lang="en-US" sz="2000" dirty="0" smtClean="0">
                <a:latin typeface="Arial" panose="020B0604020202020204" pitchFamily="34" charset="0"/>
              </a:rPr>
              <a:t> o </a:t>
            </a:r>
            <a:r>
              <a:rPr lang="en-US" sz="2000" dirty="0" err="1" smtClean="0">
                <a:latin typeface="Arial" panose="020B0604020202020204" pitchFamily="34" charset="0"/>
              </a:rPr>
              <a:t>organizatie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</a:rPr>
              <a:t>internationala</a:t>
            </a:r>
            <a:r>
              <a:rPr lang="en-US" sz="2000" dirty="0" smtClean="0">
                <a:latin typeface="Arial" panose="020B0604020202020204" pitchFamily="34" charset="0"/>
              </a:rPr>
              <a:t> (UNESCO).</a:t>
            </a:r>
            <a:endParaRPr lang="ro-RO" sz="900" dirty="0" smtClean="0">
              <a:solidFill>
                <a:srgbClr val="212121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CONSORTIU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85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315912" y="1112837"/>
            <a:ext cx="976471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2600" b="1" dirty="0" smtClean="0">
                <a:latin typeface="Arial" panose="020B0604020202020204" pitchFamily="34" charset="0"/>
              </a:rPr>
              <a:t>WP 1 – Project management</a:t>
            </a:r>
          </a:p>
          <a:p>
            <a:pPr>
              <a:spcAft>
                <a:spcPct val="0"/>
              </a:spcAft>
            </a:pPr>
            <a:endParaRPr lang="en-US" sz="26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800" dirty="0" smtClean="0"/>
              <a:t>	</a:t>
            </a:r>
            <a:r>
              <a:rPr lang="en-US" sz="2400" b="1" dirty="0" err="1" smtClean="0"/>
              <a:t>Coordonator</a:t>
            </a:r>
            <a:r>
              <a:rPr lang="en-US" sz="2400" b="1" dirty="0" smtClean="0"/>
              <a:t> </a:t>
            </a:r>
            <a:r>
              <a:rPr lang="en-US" sz="2400" dirty="0" smtClean="0"/>
              <a:t>- Dr</a:t>
            </a:r>
            <a:r>
              <a:rPr lang="en-US" sz="2400" dirty="0"/>
              <a:t>. Rudy </a:t>
            </a:r>
            <a:r>
              <a:rPr lang="en-US" sz="2400" dirty="0" err="1"/>
              <a:t>Rossetto</a:t>
            </a:r>
            <a:r>
              <a:rPr lang="en-US" sz="2400" dirty="0"/>
              <a:t> (SSSA</a:t>
            </a:r>
            <a:r>
              <a:rPr lang="en-US" sz="2400" dirty="0" smtClean="0"/>
              <a:t>)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400" dirty="0" smtClean="0"/>
              <a:t>	</a:t>
            </a:r>
            <a:r>
              <a:rPr lang="en-US" sz="2400" b="1" dirty="0" smtClean="0"/>
              <a:t>Steering </a:t>
            </a:r>
            <a:r>
              <a:rPr lang="en-US" sz="2400" b="1" dirty="0"/>
              <a:t>Group </a:t>
            </a:r>
            <a:r>
              <a:rPr lang="en-US" sz="2400" b="1" dirty="0" smtClean="0"/>
              <a:t> </a:t>
            </a:r>
            <a:r>
              <a:rPr lang="en-US" sz="2400" dirty="0" smtClean="0"/>
              <a:t>- SSSA</a:t>
            </a:r>
            <a:r>
              <a:rPr lang="en-US" sz="2400" dirty="0"/>
              <a:t>, TEA, </a:t>
            </a:r>
            <a:r>
              <a:rPr lang="en-US" sz="2400" dirty="0" err="1"/>
              <a:t>TUDa</a:t>
            </a:r>
            <a:r>
              <a:rPr lang="en-US" sz="2400" dirty="0"/>
              <a:t> and </a:t>
            </a:r>
            <a:r>
              <a:rPr lang="en-US" sz="2400" dirty="0" smtClean="0"/>
              <a:t>IDAEA-CSIC</a:t>
            </a: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400" dirty="0" smtClean="0"/>
              <a:t>	</a:t>
            </a:r>
            <a:r>
              <a:rPr lang="en-US" sz="2400" b="1" dirty="0" smtClean="0"/>
              <a:t>Core </a:t>
            </a:r>
            <a:r>
              <a:rPr lang="en-US" sz="2400" b="1" dirty="0"/>
              <a:t>Group </a:t>
            </a:r>
            <a:r>
              <a:rPr lang="en-US" sz="2400" dirty="0" smtClean="0"/>
              <a:t>– include </a:t>
            </a:r>
            <a:r>
              <a:rPr lang="en-US" sz="2400" dirty="0" err="1" smtClean="0"/>
              <a:t>toti</a:t>
            </a:r>
            <a:r>
              <a:rPr lang="en-US" sz="2400" dirty="0" smtClean="0"/>
              <a:t> </a:t>
            </a:r>
            <a:r>
              <a:rPr lang="en-US" sz="2400" dirty="0" err="1" smtClean="0"/>
              <a:t>liderii</a:t>
            </a:r>
            <a:r>
              <a:rPr lang="en-US" sz="2400" dirty="0" smtClean="0"/>
              <a:t> </a:t>
            </a:r>
            <a:r>
              <a:rPr lang="en-US" sz="2400" dirty="0" err="1" smtClean="0"/>
              <a:t>pachetelor</a:t>
            </a:r>
            <a:r>
              <a:rPr lang="en-US" sz="2400" dirty="0" smtClean="0"/>
              <a:t> de </a:t>
            </a:r>
            <a:r>
              <a:rPr lang="en-US" sz="2400" dirty="0" err="1" smtClean="0"/>
              <a:t>lucru</a:t>
            </a:r>
            <a:endParaRPr lang="en-US" sz="2400" dirty="0" smtClean="0"/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400" dirty="0" smtClean="0"/>
              <a:t>	</a:t>
            </a:r>
            <a:r>
              <a:rPr lang="en-US" sz="2400" b="1" dirty="0" smtClean="0"/>
              <a:t>FREEWAT </a:t>
            </a:r>
            <a:r>
              <a:rPr lang="en-US" sz="2400" b="1" dirty="0"/>
              <a:t>General </a:t>
            </a:r>
            <a:r>
              <a:rPr lang="en-US" sz="2400" b="1" dirty="0" smtClean="0"/>
              <a:t>Assembly </a:t>
            </a:r>
            <a:r>
              <a:rPr lang="en-US" sz="2400" dirty="0" smtClean="0"/>
              <a:t>– all partners</a:t>
            </a:r>
          </a:p>
          <a:p>
            <a:pPr>
              <a:spcAft>
                <a:spcPct val="0"/>
              </a:spcAft>
            </a:pPr>
            <a:endParaRPr lang="en-US" sz="2800" dirty="0"/>
          </a:p>
          <a:p>
            <a:pPr marL="457200" indent="347663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	</a:t>
            </a:r>
            <a:r>
              <a:rPr lang="en-US" sz="2800" dirty="0" err="1" smtClean="0"/>
              <a:t>responsabilitatea</a:t>
            </a:r>
            <a:r>
              <a:rPr lang="en-US" sz="2800" dirty="0" smtClean="0"/>
              <a:t> </a:t>
            </a:r>
            <a:r>
              <a:rPr lang="en-US" sz="2800" dirty="0" err="1" smtClean="0"/>
              <a:t>implementarii</a:t>
            </a:r>
            <a:r>
              <a:rPr lang="en-US" sz="2800" dirty="0" smtClean="0"/>
              <a:t> </a:t>
            </a:r>
            <a:r>
              <a:rPr lang="en-US" sz="2800" dirty="0" err="1" smtClean="0"/>
              <a:t>proiectului</a:t>
            </a:r>
            <a:r>
              <a:rPr lang="en-US" sz="2800" dirty="0" smtClean="0"/>
              <a:t> in </a:t>
            </a:r>
            <a:r>
              <a:rPr lang="en-US" sz="2800" dirty="0" err="1" smtClean="0"/>
              <a:t>conformitate</a:t>
            </a:r>
            <a:r>
              <a:rPr lang="en-US" sz="2800" dirty="0" smtClean="0"/>
              <a:t> cu </a:t>
            </a:r>
            <a:r>
              <a:rPr lang="en-US" sz="2800" dirty="0" err="1" smtClean="0"/>
              <a:t>Contractul</a:t>
            </a:r>
            <a:r>
              <a:rPr lang="en-US" sz="2800" dirty="0" smtClean="0"/>
              <a:t> de Grant, </a:t>
            </a:r>
            <a:r>
              <a:rPr lang="en-US" sz="2800" dirty="0" err="1" smtClean="0"/>
              <a:t>Acordul</a:t>
            </a:r>
            <a:r>
              <a:rPr lang="en-US" sz="2800" dirty="0" smtClean="0"/>
              <a:t> de </a:t>
            </a:r>
            <a:r>
              <a:rPr lang="en-US" sz="2800" dirty="0" err="1" smtClean="0"/>
              <a:t>Parteneriat</a:t>
            </a:r>
            <a:r>
              <a:rPr lang="en-US" sz="2800" dirty="0" smtClean="0"/>
              <a:t>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Planul</a:t>
            </a:r>
            <a:r>
              <a:rPr lang="en-US" sz="2800" dirty="0" smtClean="0"/>
              <a:t> de </a:t>
            </a:r>
            <a:r>
              <a:rPr lang="en-US" sz="2800" dirty="0" err="1" smtClean="0"/>
              <a:t>lucru</a:t>
            </a:r>
            <a:endParaRPr lang="en-US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78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315912" y="1112837"/>
            <a:ext cx="9764713" cy="596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2600" b="1" dirty="0" smtClean="0">
                <a:latin typeface="Arial" panose="020B0604020202020204" pitchFamily="34" charset="0"/>
              </a:rPr>
              <a:t>WP 2 </a:t>
            </a:r>
            <a:r>
              <a:rPr lang="en-US" altLang="en-US" sz="2400" b="1" dirty="0" smtClean="0">
                <a:latin typeface="Arial" panose="020B0604020202020204" pitchFamily="34" charset="0"/>
              </a:rPr>
              <a:t>– </a:t>
            </a:r>
            <a:r>
              <a:rPr lang="en-US" sz="2400" b="1" dirty="0"/>
              <a:t>Software Integration Engineering and </a:t>
            </a:r>
            <a:r>
              <a:rPr lang="en-US" sz="2400" b="1" dirty="0" smtClean="0"/>
              <a:t>Customization</a:t>
            </a:r>
            <a:endParaRPr lang="en-US" sz="2400" b="1" dirty="0"/>
          </a:p>
          <a:p>
            <a:pPr>
              <a:spcAft>
                <a:spcPct val="0"/>
              </a:spcAft>
            </a:pPr>
            <a:endParaRPr lang="en-US" altLang="en-US" sz="2600" b="1" dirty="0" smtClean="0">
              <a:latin typeface="Arial" panose="020B0604020202020204" pitchFamily="34" charset="0"/>
            </a:endParaRPr>
          </a:p>
          <a:p>
            <a:r>
              <a:rPr lang="fr-FR" sz="1800" b="1" dirty="0" err="1" smtClean="0"/>
              <a:t>Coordonator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hlinkClick r:id="rId8"/>
              </a:rPr>
              <a:t>Iacopo</a:t>
            </a:r>
            <a:r>
              <a:rPr lang="fr-FR" sz="1800" dirty="0" smtClean="0">
                <a:hlinkClick r:id="rId8"/>
              </a:rPr>
              <a:t> </a:t>
            </a:r>
            <a:r>
              <a:rPr lang="fr-FR" sz="1800" dirty="0" err="1">
                <a:hlinkClick r:id="rId8"/>
              </a:rPr>
              <a:t>Borsi</a:t>
            </a:r>
            <a:endParaRPr lang="fr-FR" sz="1800" dirty="0"/>
          </a:p>
          <a:p>
            <a:r>
              <a:rPr lang="fr-FR" sz="1800" b="1" dirty="0" err="1" smtClean="0"/>
              <a:t>Parteneri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hlinkClick r:id="rId9"/>
              </a:rPr>
              <a:t>Oslandia</a:t>
            </a:r>
            <a:r>
              <a:rPr lang="fr-FR" sz="1800" dirty="0" smtClean="0">
                <a:hlinkClick r:id="rId9"/>
              </a:rPr>
              <a:t> </a:t>
            </a:r>
            <a:r>
              <a:rPr lang="fr-FR" sz="1800" dirty="0">
                <a:hlinkClick r:id="rId9"/>
              </a:rPr>
              <a:t>(OSLANDIA</a:t>
            </a:r>
            <a:r>
              <a:rPr lang="fr-FR" sz="1800" dirty="0" smtClean="0">
                <a:hlinkClick r:id="rId9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0"/>
              </a:rPr>
              <a:t>TEA </a:t>
            </a:r>
            <a:r>
              <a:rPr lang="fr-FR" sz="1800" dirty="0" err="1">
                <a:hlinkClick r:id="rId10"/>
              </a:rPr>
              <a:t>Sistemi</a:t>
            </a:r>
            <a:r>
              <a:rPr lang="fr-FR" sz="1800" dirty="0">
                <a:hlinkClick r:id="rId10"/>
              </a:rPr>
              <a:t> </a:t>
            </a:r>
            <a:r>
              <a:rPr lang="fr-FR" sz="1800" dirty="0" err="1">
                <a:hlinkClick r:id="rId10"/>
              </a:rPr>
              <a:t>SpA</a:t>
            </a:r>
            <a:r>
              <a:rPr lang="fr-FR" sz="1800" dirty="0">
                <a:hlinkClick r:id="rId10"/>
              </a:rPr>
              <a:t> (TEA</a:t>
            </a:r>
            <a:r>
              <a:rPr lang="fr-FR" sz="1800" dirty="0" smtClean="0">
                <a:hlinkClick r:id="rId10"/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>
                <a:hlinkClick r:id="rId11"/>
              </a:rPr>
              <a:t>Scuola</a:t>
            </a:r>
            <a:r>
              <a:rPr lang="fr-FR" sz="1800" dirty="0" smtClean="0">
                <a:hlinkClick r:id="rId11"/>
              </a:rPr>
              <a:t> </a:t>
            </a:r>
            <a:r>
              <a:rPr lang="fr-FR" sz="1800" dirty="0">
                <a:hlinkClick r:id="rId11"/>
              </a:rPr>
              <a:t>Superiore </a:t>
            </a:r>
            <a:r>
              <a:rPr lang="fr-FR" sz="1800" dirty="0" err="1">
                <a:hlinkClick r:id="rId11"/>
              </a:rPr>
              <a:t>Sant'Anna</a:t>
            </a:r>
            <a:r>
              <a:rPr lang="fr-FR" sz="1800" dirty="0">
                <a:hlinkClick r:id="rId11"/>
              </a:rPr>
              <a:t> (SSSA</a:t>
            </a:r>
            <a:r>
              <a:rPr lang="fr-FR" sz="1800" dirty="0" smtClean="0">
                <a:hlinkClick r:id="rId11"/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>
                <a:hlinkClick r:id="rId12"/>
              </a:rPr>
              <a:t>Technischen</a:t>
            </a:r>
            <a:r>
              <a:rPr lang="fr-FR" sz="1800" dirty="0" smtClean="0">
                <a:hlinkClick r:id="rId12"/>
              </a:rPr>
              <a:t> </a:t>
            </a:r>
            <a:r>
              <a:rPr lang="fr-FR" sz="1800" dirty="0" err="1">
                <a:hlinkClick r:id="rId12"/>
              </a:rPr>
              <a:t>Universität</a:t>
            </a:r>
            <a:r>
              <a:rPr lang="fr-FR" sz="1800" dirty="0">
                <a:hlinkClick r:id="rId12"/>
              </a:rPr>
              <a:t> Darmstadt (</a:t>
            </a:r>
            <a:r>
              <a:rPr lang="fr-FR" sz="1800" dirty="0" err="1">
                <a:hlinkClick r:id="rId12"/>
              </a:rPr>
              <a:t>TUDa</a:t>
            </a:r>
            <a:r>
              <a:rPr lang="fr-FR" sz="1800" dirty="0" smtClean="0">
                <a:hlinkClick r:id="rId12"/>
              </a:rPr>
              <a:t>)</a:t>
            </a:r>
            <a:r>
              <a:rPr lang="fr-FR" sz="1800" dirty="0" smtClean="0"/>
              <a:t> si </a:t>
            </a:r>
            <a:r>
              <a:rPr lang="fr-FR" sz="1800" dirty="0" err="1" smtClean="0">
                <a:hlinkClick r:id="rId13"/>
              </a:rPr>
              <a:t>University</a:t>
            </a:r>
            <a:r>
              <a:rPr lang="fr-FR" sz="1800" dirty="0" smtClean="0">
                <a:hlinkClick r:id="rId13"/>
              </a:rPr>
              <a:t> </a:t>
            </a:r>
            <a:r>
              <a:rPr lang="fr-FR" sz="1800" dirty="0">
                <a:hlinkClick r:id="rId13"/>
              </a:rPr>
              <a:t>of </a:t>
            </a:r>
            <a:r>
              <a:rPr lang="fr-FR" sz="1800" dirty="0" err="1">
                <a:hlinkClick r:id="rId13"/>
              </a:rPr>
              <a:t>Applied</a:t>
            </a:r>
            <a:r>
              <a:rPr lang="fr-FR" sz="1800" dirty="0">
                <a:hlinkClick r:id="rId13"/>
              </a:rPr>
              <a:t> Sciences and Arts of </a:t>
            </a:r>
            <a:r>
              <a:rPr lang="fr-FR" sz="1800" dirty="0" err="1">
                <a:hlinkClick r:id="rId13"/>
              </a:rPr>
              <a:t>Southern</a:t>
            </a:r>
            <a:r>
              <a:rPr lang="fr-FR" sz="1800" dirty="0">
                <a:hlinkClick r:id="rId13"/>
              </a:rPr>
              <a:t> </a:t>
            </a:r>
            <a:r>
              <a:rPr lang="fr-FR" sz="1800" dirty="0" err="1">
                <a:hlinkClick r:id="rId13"/>
              </a:rPr>
              <a:t>Switzerland</a:t>
            </a:r>
            <a:r>
              <a:rPr lang="fr-FR" sz="1800" dirty="0">
                <a:hlinkClick r:id="rId13"/>
              </a:rPr>
              <a:t> (IST-SUPSI)</a:t>
            </a:r>
            <a:endParaRPr lang="fr-FR" sz="1800" dirty="0"/>
          </a:p>
          <a:p>
            <a:pPr>
              <a:spcAft>
                <a:spcPct val="0"/>
              </a:spcAft>
            </a:pPr>
            <a:r>
              <a:rPr lang="en-US" sz="2400" dirty="0" smtClean="0"/>
              <a:t>	</a:t>
            </a:r>
            <a:r>
              <a:rPr lang="en-US" sz="2400" b="1" dirty="0" err="1" smtClean="0"/>
              <a:t>Obiectivul</a:t>
            </a:r>
            <a:r>
              <a:rPr lang="en-US" sz="2400" b="1" dirty="0" smtClean="0"/>
              <a:t> </a:t>
            </a:r>
            <a:r>
              <a:rPr lang="en-US" sz="2400" dirty="0" smtClean="0"/>
              <a:t>: </a:t>
            </a:r>
            <a:r>
              <a:rPr lang="en-US" sz="2400" dirty="0" err="1" smtClean="0"/>
              <a:t>construirea</a:t>
            </a:r>
            <a:r>
              <a:rPr lang="en-US" sz="2400" dirty="0" smtClean="0"/>
              <a:t> </a:t>
            </a:r>
            <a:r>
              <a:rPr lang="en-US" sz="2400" dirty="0" err="1" smtClean="0"/>
              <a:t>platformei</a:t>
            </a:r>
            <a:r>
              <a:rPr lang="en-US" sz="2400" dirty="0" smtClean="0"/>
              <a:t> FREEWAT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integrarea</a:t>
            </a:r>
            <a:r>
              <a:rPr lang="en-US" sz="2400" dirty="0" smtClean="0"/>
              <a:t> </a:t>
            </a:r>
            <a:r>
              <a:rPr lang="en-US" sz="2400" dirty="0" err="1" smtClean="0"/>
              <a:t>modulelor</a:t>
            </a:r>
            <a:r>
              <a:rPr lang="en-US" sz="2400" dirty="0" smtClean="0"/>
              <a:t> software create in </a:t>
            </a:r>
            <a:r>
              <a:rPr lang="en-US" sz="2400" dirty="0" err="1" smtClean="0"/>
              <a:t>alte</a:t>
            </a:r>
            <a:r>
              <a:rPr lang="en-US" sz="2400" dirty="0" smtClean="0"/>
              <a:t> </a:t>
            </a:r>
            <a:r>
              <a:rPr lang="en-US" sz="2400" dirty="0" err="1" smtClean="0"/>
              <a:t>proiecte</a:t>
            </a:r>
            <a:r>
              <a:rPr lang="en-US" sz="2400" dirty="0" smtClean="0"/>
              <a:t> </a:t>
            </a:r>
            <a:r>
              <a:rPr lang="en-US" sz="2400" dirty="0" err="1" smtClean="0"/>
              <a:t>anterioare</a:t>
            </a:r>
            <a:r>
              <a:rPr lang="en-US" sz="2400" dirty="0" smtClean="0"/>
              <a:t> </a:t>
            </a:r>
            <a:r>
              <a:rPr lang="en-US" sz="2400" dirty="0" err="1" smtClean="0"/>
              <a:t>astfel</a:t>
            </a:r>
            <a:r>
              <a:rPr lang="en-US" sz="2400" dirty="0" smtClean="0"/>
              <a:t> </a:t>
            </a:r>
            <a:r>
              <a:rPr lang="en-US" sz="2400" dirty="0" err="1" smtClean="0"/>
              <a:t>incat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a</a:t>
            </a:r>
            <a:r>
              <a:rPr lang="en-US" sz="2400" dirty="0"/>
              <a:t>.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includa</a:t>
            </a:r>
            <a:r>
              <a:rPr lang="en-US" sz="2400" dirty="0" smtClean="0"/>
              <a:t> </a:t>
            </a:r>
            <a:r>
              <a:rPr lang="en-US" sz="2400" dirty="0" err="1" smtClean="0"/>
              <a:t>caracteristici</a:t>
            </a:r>
            <a:r>
              <a:rPr lang="en-US" sz="2400" dirty="0" smtClean="0"/>
              <a:t> </a:t>
            </a:r>
            <a:r>
              <a:rPr lang="en-US" sz="2400" dirty="0" err="1" smtClean="0"/>
              <a:t>specifice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utilizatorilor</a:t>
            </a:r>
            <a:r>
              <a:rPr lang="en-US" sz="2400" dirty="0" smtClean="0"/>
              <a:t> </a:t>
            </a:r>
            <a:r>
              <a:rPr lang="en-US" sz="2400" dirty="0" err="1" smtClean="0"/>
              <a:t>finali</a:t>
            </a:r>
            <a:r>
              <a:rPr lang="en-US" sz="2400" dirty="0" smtClean="0"/>
              <a:t>, legate de </a:t>
            </a:r>
            <a:r>
              <a:rPr lang="en-US" sz="2400" dirty="0" err="1" smtClean="0"/>
              <a:t>implementarea</a:t>
            </a:r>
            <a:r>
              <a:rPr lang="en-US" sz="2400" dirty="0" smtClean="0"/>
              <a:t> </a:t>
            </a:r>
            <a:r>
              <a:rPr lang="en-US" sz="2400" dirty="0" err="1" smtClean="0"/>
              <a:t>directivelor</a:t>
            </a:r>
            <a:r>
              <a:rPr lang="en-US" sz="2400" dirty="0" smtClean="0"/>
              <a:t> </a:t>
            </a:r>
            <a:r>
              <a:rPr lang="en-US" sz="2400" dirty="0" err="1" smtClean="0"/>
              <a:t>europene</a:t>
            </a:r>
            <a:r>
              <a:rPr lang="en-US" sz="2400" dirty="0" smtClean="0"/>
              <a:t> in </a:t>
            </a:r>
            <a:r>
              <a:rPr lang="en-US" sz="2400" dirty="0" err="1" smtClean="0"/>
              <a:t>domeniul</a:t>
            </a:r>
            <a:r>
              <a:rPr lang="en-US" sz="2400" dirty="0" smtClean="0"/>
              <a:t> </a:t>
            </a:r>
            <a:r>
              <a:rPr lang="en-US" sz="2400" dirty="0" err="1" smtClean="0"/>
              <a:t>apei</a:t>
            </a:r>
            <a:r>
              <a:rPr lang="en-US" sz="2400" dirty="0" smtClean="0"/>
              <a:t> , in </a:t>
            </a:r>
            <a:r>
              <a:rPr lang="en-US" sz="2400" dirty="0" err="1" smtClean="0"/>
              <a:t>conexiune</a:t>
            </a:r>
            <a:r>
              <a:rPr lang="en-US" sz="2400" dirty="0" smtClean="0"/>
              <a:t> cu WP6 </a:t>
            </a:r>
          </a:p>
          <a:p>
            <a:pPr>
              <a:spcAft>
                <a:spcPct val="0"/>
              </a:spcAft>
            </a:pPr>
            <a:r>
              <a:rPr lang="en-US" sz="2400" dirty="0" smtClean="0"/>
              <a:t>	b</a:t>
            </a:r>
            <a:r>
              <a:rPr lang="en-US" sz="2400" dirty="0"/>
              <a:t>. </a:t>
            </a:r>
            <a:r>
              <a:rPr lang="en-US" sz="2400" dirty="0" err="1" smtClean="0"/>
              <a:t>lansarea</a:t>
            </a:r>
            <a:r>
              <a:rPr lang="en-US" sz="2400" dirty="0" smtClean="0"/>
              <a:t> </a:t>
            </a:r>
            <a:r>
              <a:rPr lang="en-US" sz="2400" dirty="0" err="1" smtClean="0"/>
              <a:t>unei</a:t>
            </a:r>
            <a:r>
              <a:rPr lang="en-US" sz="2400" dirty="0" smtClean="0"/>
              <a:t> </a:t>
            </a:r>
            <a:r>
              <a:rPr lang="en-US" sz="2400" dirty="0" err="1" smtClean="0"/>
              <a:t>versiuni</a:t>
            </a:r>
            <a:r>
              <a:rPr lang="en-US" sz="2400" dirty="0" smtClean="0"/>
              <a:t> testate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gata</a:t>
            </a:r>
            <a:r>
              <a:rPr lang="en-US" sz="2400" dirty="0" smtClean="0"/>
              <a:t> de </a:t>
            </a:r>
            <a:r>
              <a:rPr lang="en-US" sz="2400" dirty="0" err="1" smtClean="0"/>
              <a:t>utilizare</a:t>
            </a:r>
            <a:r>
              <a:rPr lang="en-US" sz="2400" dirty="0" smtClean="0"/>
              <a:t> a </a:t>
            </a:r>
            <a:r>
              <a:rPr lang="en-US" sz="2400" dirty="0" err="1" smtClean="0"/>
              <a:t>platformei</a:t>
            </a:r>
            <a:r>
              <a:rPr lang="en-US" sz="2400" dirty="0" smtClean="0"/>
              <a:t> FREEWAT, </a:t>
            </a:r>
            <a:r>
              <a:rPr lang="en-US" sz="2400" dirty="0" err="1" smtClean="0"/>
              <a:t>impreuna</a:t>
            </a:r>
            <a:r>
              <a:rPr lang="en-US" sz="2400" dirty="0" smtClean="0"/>
              <a:t> cu </a:t>
            </a:r>
            <a:r>
              <a:rPr lang="en-US" sz="2400" dirty="0" err="1" smtClean="0"/>
              <a:t>Manualul</a:t>
            </a:r>
            <a:r>
              <a:rPr lang="en-US" sz="2400" dirty="0" smtClean="0"/>
              <a:t> de </a:t>
            </a:r>
            <a:r>
              <a:rPr lang="en-US" sz="2400" dirty="0" err="1" smtClean="0"/>
              <a:t>utilizare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asigurarea</a:t>
            </a:r>
            <a:r>
              <a:rPr lang="en-US" sz="2400" dirty="0" smtClean="0"/>
              <a:t> </a:t>
            </a:r>
            <a:r>
              <a:rPr lang="en-US" sz="2400" dirty="0" err="1" smtClean="0"/>
              <a:t>suportului</a:t>
            </a:r>
            <a:r>
              <a:rPr lang="en-US" sz="2400" dirty="0" smtClean="0"/>
              <a:t> </a:t>
            </a:r>
            <a:r>
              <a:rPr lang="en-US" sz="2400" dirty="0" err="1" smtClean="0"/>
              <a:t>tehnic</a:t>
            </a:r>
            <a:r>
              <a:rPr lang="en-US" sz="2400" dirty="0" smtClean="0"/>
              <a:t>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instalare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utilizare</a:t>
            </a:r>
            <a:endParaRPr lang="en-US" sz="2400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800" dirty="0" smtClean="0"/>
              <a:t>	</a:t>
            </a:r>
            <a:endParaRPr lang="en-US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709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315912" y="1112837"/>
            <a:ext cx="9764713" cy="65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sz="2600" b="1" dirty="0" smtClean="0">
                <a:latin typeface="Arial" panose="020B0604020202020204" pitchFamily="34" charset="0"/>
              </a:rPr>
              <a:t>WP 3 – </a:t>
            </a:r>
            <a:r>
              <a:rPr lang="en-US" altLang="en-US" sz="2800" b="1" dirty="0" smtClean="0"/>
              <a:t>Capacity building</a:t>
            </a:r>
            <a:endParaRPr lang="en-US" sz="2800" b="1" dirty="0"/>
          </a:p>
          <a:p>
            <a:pPr>
              <a:spcAft>
                <a:spcPct val="0"/>
              </a:spcAft>
            </a:pPr>
            <a:endParaRPr lang="en-US" altLang="en-US" sz="2600" b="1" dirty="0" smtClean="0">
              <a:latin typeface="Arial" panose="020B0604020202020204" pitchFamily="34" charset="0"/>
            </a:endParaRPr>
          </a:p>
          <a:p>
            <a:r>
              <a:rPr lang="fr-FR" sz="1800" b="1" dirty="0" smtClean="0"/>
              <a:t>	</a:t>
            </a:r>
            <a:r>
              <a:rPr lang="fr-FR" sz="1800" b="1" dirty="0" err="1" smtClean="0"/>
              <a:t>Coordonator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smtClean="0">
                <a:hlinkClick r:id="rId8"/>
              </a:rPr>
              <a:t>Violeta </a:t>
            </a:r>
            <a:r>
              <a:rPr lang="fr-FR" sz="1800" dirty="0" err="1">
                <a:hlinkClick r:id="rId8"/>
              </a:rPr>
              <a:t>Velasco-Mansilla</a:t>
            </a:r>
            <a:endParaRPr lang="fr-FR" sz="1800" dirty="0"/>
          </a:p>
          <a:p>
            <a:r>
              <a:rPr lang="fr-FR" sz="1800" b="1" dirty="0" smtClean="0"/>
              <a:t>	</a:t>
            </a:r>
            <a:r>
              <a:rPr lang="fr-FR" sz="1800" b="1" dirty="0" err="1" smtClean="0"/>
              <a:t>Parteneri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solidFill>
                  <a:srgbClr val="0000FF"/>
                </a:solidFill>
              </a:rPr>
              <a:t>toti</a:t>
            </a:r>
            <a:r>
              <a:rPr lang="fr-FR" sz="1800" dirty="0" smtClean="0">
                <a:solidFill>
                  <a:srgbClr val="0000FF"/>
                </a:solidFill>
              </a:rPr>
              <a:t> </a:t>
            </a:r>
            <a:r>
              <a:rPr lang="fr-FR" sz="1800" dirty="0" err="1" smtClean="0">
                <a:solidFill>
                  <a:srgbClr val="0000FF"/>
                </a:solidFill>
              </a:rPr>
              <a:t>partenerii</a:t>
            </a:r>
            <a:endParaRPr lang="fr-FR" sz="1800" dirty="0" smtClean="0">
              <a:solidFill>
                <a:srgbClr val="0000FF"/>
              </a:solidFill>
            </a:endParaRPr>
          </a:p>
          <a:p>
            <a:r>
              <a:rPr lang="en-US" sz="2400" b="1" dirty="0" err="1" smtClean="0"/>
              <a:t>Obiective</a:t>
            </a:r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Cresterea</a:t>
            </a:r>
            <a:r>
              <a:rPr lang="en-US" sz="2400" dirty="0" smtClean="0"/>
              <a:t> </a:t>
            </a:r>
            <a:r>
              <a:rPr lang="en-US" sz="2400" dirty="0" err="1" smtClean="0"/>
              <a:t>capacitatii</a:t>
            </a:r>
            <a:r>
              <a:rPr lang="en-US" sz="2400" dirty="0" smtClean="0"/>
              <a:t> de </a:t>
            </a:r>
            <a:r>
              <a:rPr lang="en-US" sz="2400" dirty="0" err="1" smtClean="0"/>
              <a:t>utilizare</a:t>
            </a:r>
            <a:r>
              <a:rPr lang="en-US" sz="2400" dirty="0" smtClean="0"/>
              <a:t> a </a:t>
            </a:r>
            <a:r>
              <a:rPr lang="en-US" sz="2400" dirty="0" err="1" smtClean="0"/>
              <a:t>unui</a:t>
            </a:r>
            <a:r>
              <a:rPr lang="en-US" sz="2400" dirty="0" smtClean="0"/>
              <a:t> </a:t>
            </a:r>
            <a:r>
              <a:rPr lang="en-US" sz="2400" dirty="0" err="1" smtClean="0"/>
              <a:t>nou</a:t>
            </a:r>
            <a:r>
              <a:rPr lang="en-US" sz="2400" dirty="0" smtClean="0"/>
              <a:t> software in </a:t>
            </a:r>
            <a:r>
              <a:rPr lang="en-US" sz="2400" dirty="0" err="1" smtClean="0"/>
              <a:t>domeniul</a:t>
            </a:r>
            <a:r>
              <a:rPr lang="en-US" sz="2400" dirty="0" smtClean="0"/>
              <a:t> </a:t>
            </a:r>
            <a:r>
              <a:rPr lang="en-US" sz="2400" dirty="0" err="1" smtClean="0"/>
              <a:t>managementului</a:t>
            </a:r>
            <a:r>
              <a:rPr lang="en-US" sz="2400" dirty="0" smtClean="0"/>
              <a:t> </a:t>
            </a:r>
            <a:r>
              <a:rPr lang="en-US" sz="2400" dirty="0" err="1" smtClean="0"/>
              <a:t>resurselor</a:t>
            </a:r>
            <a:r>
              <a:rPr lang="en-US" sz="2400" dirty="0" smtClean="0"/>
              <a:t> de </a:t>
            </a:r>
            <a:r>
              <a:rPr lang="en-US" sz="2400" dirty="0" err="1" smtClean="0"/>
              <a:t>apa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</a:rPr>
              <a:t>Imbunatatirea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nivelului</a:t>
            </a:r>
            <a:r>
              <a:rPr lang="en-US" sz="2400" dirty="0" smtClean="0">
                <a:latin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</a:rPr>
              <a:t>cunoastere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tehnica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si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stiintifica</a:t>
            </a:r>
            <a:r>
              <a:rPr lang="en-US" sz="2400" dirty="0" smtClean="0">
                <a:latin typeface="Arial" panose="020B0604020202020204" pitchFamily="34" charset="0"/>
              </a:rPr>
              <a:t> a </a:t>
            </a:r>
            <a:r>
              <a:rPr lang="en-US" sz="2400" dirty="0" err="1" smtClean="0">
                <a:latin typeface="Arial" panose="020B0604020202020204" pitchFamily="34" charset="0"/>
              </a:rPr>
              <a:t>personalului</a:t>
            </a:r>
            <a:r>
              <a:rPr lang="en-US" sz="2400" dirty="0" smtClean="0">
                <a:latin typeface="Arial" panose="020B0604020202020204" pitchFamily="34" charset="0"/>
              </a:rPr>
              <a:t> din </a:t>
            </a:r>
            <a:r>
              <a:rPr lang="en-US" sz="2400" dirty="0" err="1" smtClean="0">
                <a:latin typeface="Arial" panose="020B0604020202020204" pitchFamily="34" charset="0"/>
              </a:rPr>
              <a:t>institutiile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si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organizatiile</a:t>
            </a:r>
            <a:r>
              <a:rPr lang="en-US" sz="2400" dirty="0" smtClean="0">
                <a:latin typeface="Arial" panose="020B0604020202020204" pitchFamily="34" charset="0"/>
              </a:rPr>
              <a:t> implicate in </a:t>
            </a:r>
            <a:r>
              <a:rPr lang="en-US" sz="2400" dirty="0" err="1" smtClean="0">
                <a:latin typeface="Arial" panose="020B0604020202020204" pitchFamily="34" charset="0"/>
              </a:rPr>
              <a:t>managementul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resurselor</a:t>
            </a:r>
            <a:r>
              <a:rPr lang="en-US" sz="2400" dirty="0" smtClean="0">
                <a:latin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</a:rPr>
              <a:t>apa</a:t>
            </a:r>
            <a:endParaRPr lang="en-US" sz="2400" dirty="0" smtClean="0"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Arial" panose="020B0604020202020204" pitchFamily="34" charset="0"/>
              </a:rPr>
              <a:t>Diseminarea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platformei</a:t>
            </a:r>
            <a:r>
              <a:rPr lang="en-US" sz="2400" dirty="0" smtClean="0">
                <a:latin typeface="Arial" panose="020B0604020202020204" pitchFamily="34" charset="0"/>
              </a:rPr>
              <a:t> FREEWAT ca </a:t>
            </a:r>
            <a:r>
              <a:rPr lang="en-US" sz="2400" dirty="0" err="1" smtClean="0">
                <a:latin typeface="Arial" panose="020B0604020202020204" pitchFamily="34" charset="0"/>
              </a:rPr>
              <a:t>platforma</a:t>
            </a:r>
            <a:r>
              <a:rPr lang="en-US" sz="2400" dirty="0" smtClean="0">
                <a:latin typeface="Arial" panose="020B0604020202020204" pitchFamily="34" charset="0"/>
              </a:rPr>
              <a:t> standard </a:t>
            </a:r>
            <a:r>
              <a:rPr lang="en-US" sz="2400" dirty="0" err="1" smtClean="0">
                <a:latin typeface="Arial" panose="020B0604020202020204" pitchFamily="34" charset="0"/>
              </a:rPr>
              <a:t>pentru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modelarea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integrata</a:t>
            </a:r>
            <a:r>
              <a:rPr lang="en-US" sz="2400" dirty="0" smtClean="0">
                <a:latin typeface="Arial" panose="020B0604020202020204" pitchFamily="34" charset="0"/>
              </a:rPr>
              <a:t> a </a:t>
            </a:r>
            <a:r>
              <a:rPr lang="en-US" sz="2400" dirty="0" err="1" smtClean="0">
                <a:latin typeface="Arial" panose="020B0604020202020204" pitchFamily="34" charset="0"/>
              </a:rPr>
              <a:t>resurelor</a:t>
            </a:r>
            <a:r>
              <a:rPr lang="en-US" sz="2400" dirty="0" smtClean="0">
                <a:latin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</a:rPr>
              <a:t>apa</a:t>
            </a:r>
            <a:r>
              <a:rPr lang="en-US" sz="2400" dirty="0" smtClean="0">
                <a:latin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</a:rPr>
              <a:t>suprafata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si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subterane</a:t>
            </a:r>
            <a:r>
              <a:rPr lang="en-US" sz="2400" dirty="0" smtClean="0"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</a:rPr>
              <a:t>atat</a:t>
            </a:r>
            <a:r>
              <a:rPr lang="en-US" sz="2400" dirty="0" smtClean="0">
                <a:latin typeface="Arial" panose="020B0604020202020204" pitchFamily="34" charset="0"/>
              </a:rPr>
              <a:t> din </a:t>
            </a:r>
            <a:r>
              <a:rPr lang="en-US" sz="2400" dirty="0" err="1" smtClean="0">
                <a:latin typeface="Arial" panose="020B0604020202020204" pitchFamily="34" charset="0"/>
              </a:rPr>
              <a:t>punct</a:t>
            </a:r>
            <a:r>
              <a:rPr lang="en-US" sz="2400" dirty="0" smtClean="0">
                <a:latin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</a:rPr>
              <a:t>vedere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cantitativ</a:t>
            </a:r>
            <a:r>
              <a:rPr lang="en-US" sz="2400" dirty="0" smtClean="0">
                <a:latin typeface="Arial" panose="020B0604020202020204" pitchFamily="34" charset="0"/>
              </a:rPr>
              <a:t>, cat </a:t>
            </a:r>
            <a:r>
              <a:rPr lang="en-US" sz="2400" dirty="0" err="1" smtClean="0">
                <a:latin typeface="Arial" panose="020B0604020202020204" pitchFamily="34" charset="0"/>
              </a:rPr>
              <a:t>si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</a:rPr>
              <a:t>calitativ</a:t>
            </a:r>
            <a:endParaRPr lang="en-US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2800" dirty="0" smtClean="0"/>
              <a:t>	</a:t>
            </a:r>
            <a:endParaRPr lang="en-US" altLang="en-US" sz="2600" b="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524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87312" y="731837"/>
            <a:ext cx="9993313" cy="592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en-US" altLang="en-US" sz="2600" b="1" dirty="0" smtClean="0">
                <a:latin typeface="Arial" panose="020B0604020202020204" pitchFamily="34" charset="0"/>
              </a:rPr>
              <a:t>WP 4 – </a:t>
            </a:r>
            <a:r>
              <a:rPr lang="en-US" sz="2400" b="1" dirty="0"/>
              <a:t>Application of the FREEWAT platform to the Water Framework Directive, Groundwater Directive and other water related EU Directives</a:t>
            </a:r>
          </a:p>
          <a:p>
            <a:pPr>
              <a:spcAft>
                <a:spcPct val="0"/>
              </a:spcAft>
            </a:pPr>
            <a:endParaRPr lang="en-US" sz="2800" b="1" dirty="0"/>
          </a:p>
          <a:p>
            <a:r>
              <a:rPr lang="fr-FR" sz="1800" b="1" dirty="0" err="1" smtClean="0"/>
              <a:t>Coordonator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smtClean="0">
                <a:hlinkClick r:id="rId8"/>
              </a:rPr>
              <a:t>Andreas </a:t>
            </a:r>
            <a:r>
              <a:rPr lang="fr-FR" sz="1800" dirty="0" err="1">
                <a:hlinkClick r:id="rId8"/>
              </a:rPr>
              <a:t>Kallioras</a:t>
            </a:r>
            <a:endParaRPr lang="fr-FR" sz="1800" dirty="0"/>
          </a:p>
          <a:p>
            <a:r>
              <a:rPr lang="fr-FR" sz="1800" b="1" dirty="0" err="1" smtClean="0"/>
              <a:t>Parteneri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hlinkClick r:id="rId9"/>
              </a:rPr>
              <a:t>Regione</a:t>
            </a:r>
            <a:r>
              <a:rPr lang="fr-FR" sz="1800" dirty="0" smtClean="0">
                <a:hlinkClick r:id="rId9"/>
              </a:rPr>
              <a:t> </a:t>
            </a:r>
            <a:r>
              <a:rPr lang="fr-FR" sz="1800" dirty="0" err="1">
                <a:hlinkClick r:id="rId9"/>
              </a:rPr>
              <a:t>Toscana</a:t>
            </a:r>
            <a:r>
              <a:rPr lang="fr-FR" sz="1800" dirty="0">
                <a:hlinkClick r:id="rId9"/>
              </a:rPr>
              <a:t> (RT</a:t>
            </a:r>
            <a:r>
              <a:rPr lang="fr-FR" sz="1800" dirty="0" smtClean="0">
                <a:hlinkClick r:id="rId9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0"/>
              </a:rPr>
              <a:t>METCENAS </a:t>
            </a:r>
            <a:r>
              <a:rPr lang="fr-FR" sz="1800" dirty="0" err="1">
                <a:hlinkClick r:id="rId10"/>
              </a:rPr>
              <a:t>o.p.s</a:t>
            </a:r>
            <a:r>
              <a:rPr lang="fr-FR" sz="1800" dirty="0">
                <a:hlinkClick r:id="rId10"/>
              </a:rPr>
              <a:t>. - </a:t>
            </a:r>
            <a:r>
              <a:rPr lang="fr-FR" sz="1800" dirty="0" err="1">
                <a:hlinkClick r:id="rId10"/>
              </a:rPr>
              <a:t>Methodology</a:t>
            </a:r>
            <a:r>
              <a:rPr lang="fr-FR" sz="1800" dirty="0">
                <a:hlinkClick r:id="rId10"/>
              </a:rPr>
              <a:t> Centre for </a:t>
            </a:r>
            <a:r>
              <a:rPr lang="fr-FR" sz="1800" dirty="0" err="1">
                <a:hlinkClick r:id="rId10"/>
              </a:rPr>
              <a:t>Environment</a:t>
            </a:r>
            <a:r>
              <a:rPr lang="fr-FR" sz="1800" dirty="0">
                <a:hlinkClick r:id="rId10"/>
              </a:rPr>
              <a:t> </a:t>
            </a:r>
            <a:r>
              <a:rPr lang="fr-FR" sz="1800" dirty="0" err="1">
                <a:hlinkClick r:id="rId10"/>
              </a:rPr>
              <a:t>Assessment</a:t>
            </a:r>
            <a:r>
              <a:rPr lang="fr-FR" sz="1800" dirty="0">
                <a:hlinkClick r:id="rId10"/>
              </a:rPr>
              <a:t> (METCENAS</a:t>
            </a:r>
            <a:r>
              <a:rPr lang="fr-FR" sz="1800" dirty="0" smtClean="0">
                <a:hlinkClick r:id="rId10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1"/>
              </a:rPr>
              <a:t>Institut </a:t>
            </a:r>
            <a:r>
              <a:rPr lang="fr-FR" sz="1800" dirty="0" err="1">
                <a:hlinkClick r:id="rId11"/>
              </a:rPr>
              <a:t>za</a:t>
            </a:r>
            <a:r>
              <a:rPr lang="fr-FR" sz="1800" dirty="0">
                <a:hlinkClick r:id="rId11"/>
              </a:rPr>
              <a:t> </a:t>
            </a:r>
            <a:r>
              <a:rPr lang="fr-FR" sz="1800" dirty="0" err="1">
                <a:hlinkClick r:id="rId11"/>
              </a:rPr>
              <a:t>Ekološki</a:t>
            </a:r>
            <a:r>
              <a:rPr lang="fr-FR" sz="1800" dirty="0">
                <a:hlinkClick r:id="rId11"/>
              </a:rPr>
              <a:t> </a:t>
            </a:r>
            <a:r>
              <a:rPr lang="fr-FR" sz="1800" dirty="0" err="1">
                <a:hlinkClick r:id="rId11"/>
              </a:rPr>
              <a:t>Inženiring</a:t>
            </a:r>
            <a:r>
              <a:rPr lang="fr-FR" sz="1800" dirty="0">
                <a:hlinkClick r:id="rId11"/>
              </a:rPr>
              <a:t> (IEI</a:t>
            </a:r>
            <a:r>
              <a:rPr lang="fr-FR" sz="1800" dirty="0" smtClean="0">
                <a:hlinkClick r:id="rId11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2"/>
              </a:rPr>
              <a:t>National </a:t>
            </a:r>
            <a:r>
              <a:rPr lang="fr-FR" sz="1800" dirty="0" err="1">
                <a:hlinkClick r:id="rId12"/>
              </a:rPr>
              <a:t>Technical</a:t>
            </a:r>
            <a:r>
              <a:rPr lang="fr-FR" sz="1800" dirty="0">
                <a:hlinkClick r:id="rId12"/>
              </a:rPr>
              <a:t> </a:t>
            </a:r>
            <a:r>
              <a:rPr lang="fr-FR" sz="1800" dirty="0" err="1">
                <a:hlinkClick r:id="rId12"/>
              </a:rPr>
              <a:t>University</a:t>
            </a:r>
            <a:r>
              <a:rPr lang="fr-FR" sz="1800" dirty="0">
                <a:hlinkClick r:id="rId12"/>
              </a:rPr>
              <a:t> of </a:t>
            </a:r>
            <a:r>
              <a:rPr lang="fr-FR" sz="1800" dirty="0" err="1">
                <a:hlinkClick r:id="rId12"/>
              </a:rPr>
              <a:t>Athens</a:t>
            </a:r>
            <a:r>
              <a:rPr lang="fr-FR" sz="1800" dirty="0">
                <a:hlinkClick r:id="rId12"/>
              </a:rPr>
              <a:t> </a:t>
            </a:r>
            <a:r>
              <a:rPr lang="fr-FR" sz="1800" dirty="0" err="1">
                <a:hlinkClick r:id="rId12"/>
              </a:rPr>
              <a:t>Asset</a:t>
            </a:r>
            <a:r>
              <a:rPr lang="fr-FR" sz="1800" dirty="0">
                <a:hlinkClick r:id="rId12"/>
              </a:rPr>
              <a:t> Management and </a:t>
            </a:r>
            <a:r>
              <a:rPr lang="fr-FR" sz="1800" dirty="0" err="1">
                <a:hlinkClick r:id="rId12"/>
              </a:rPr>
              <a:t>Development</a:t>
            </a:r>
            <a:r>
              <a:rPr lang="fr-FR" sz="1800" dirty="0">
                <a:hlinkClick r:id="rId12"/>
              </a:rPr>
              <a:t> Corporation, </a:t>
            </a:r>
            <a:r>
              <a:rPr lang="fr-FR" sz="1800" dirty="0" err="1">
                <a:hlinkClick r:id="rId12"/>
              </a:rPr>
              <a:t>Greece</a:t>
            </a:r>
            <a:r>
              <a:rPr lang="fr-FR" sz="1800" dirty="0">
                <a:hlinkClick r:id="rId12"/>
              </a:rPr>
              <a:t> (NTUA-AMDC) - </a:t>
            </a:r>
            <a:r>
              <a:rPr lang="fr-FR" sz="1800" dirty="0" err="1">
                <a:hlinkClick r:id="rId12"/>
              </a:rPr>
              <a:t>Lavrion</a:t>
            </a:r>
            <a:r>
              <a:rPr lang="fr-FR" sz="1800" dirty="0">
                <a:hlinkClick r:id="rId12"/>
              </a:rPr>
              <a:t> </a:t>
            </a:r>
            <a:r>
              <a:rPr lang="fr-FR" sz="1800" dirty="0" err="1">
                <a:hlinkClick r:id="rId12"/>
              </a:rPr>
              <a:t>Technological</a:t>
            </a:r>
            <a:r>
              <a:rPr lang="fr-FR" sz="1800" dirty="0">
                <a:hlinkClick r:id="rId12"/>
              </a:rPr>
              <a:t> and Cultural Park (LTCP</a:t>
            </a:r>
            <a:r>
              <a:rPr lang="fr-FR" sz="1800" dirty="0" smtClean="0">
                <a:hlinkClick r:id="rId12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3"/>
              </a:rPr>
              <a:t>National </a:t>
            </a:r>
            <a:r>
              <a:rPr lang="fr-FR" sz="1800" dirty="0">
                <a:hlinkClick r:id="rId13"/>
              </a:rPr>
              <a:t>Institute of </a:t>
            </a:r>
            <a:r>
              <a:rPr lang="fr-FR" sz="1800" dirty="0" err="1">
                <a:hlinkClick r:id="rId13"/>
              </a:rPr>
              <a:t>Hydrology</a:t>
            </a:r>
            <a:r>
              <a:rPr lang="fr-FR" sz="1800" dirty="0">
                <a:hlinkClick r:id="rId13"/>
              </a:rPr>
              <a:t> and water management Bucarest (NIHWM</a:t>
            </a:r>
            <a:r>
              <a:rPr lang="fr-FR" sz="1800" dirty="0" smtClean="0">
                <a:hlinkClick r:id="rId13"/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>
                <a:hlinkClick r:id="rId14"/>
              </a:rPr>
              <a:t>University</a:t>
            </a:r>
            <a:r>
              <a:rPr lang="fr-FR" sz="1800" dirty="0" smtClean="0">
                <a:hlinkClick r:id="rId14"/>
              </a:rPr>
              <a:t> </a:t>
            </a:r>
            <a:r>
              <a:rPr lang="fr-FR" sz="1800" dirty="0">
                <a:hlinkClick r:id="rId14"/>
              </a:rPr>
              <a:t>of Tartu (UTARTU</a:t>
            </a:r>
            <a:r>
              <a:rPr lang="fr-FR" sz="1800" dirty="0" smtClean="0">
                <a:hlinkClick r:id="rId14"/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>
                <a:hlinkClick r:id="rId15"/>
              </a:rPr>
              <a:t>Paragon</a:t>
            </a:r>
            <a:r>
              <a:rPr lang="fr-FR" sz="1800" dirty="0" smtClean="0">
                <a:hlinkClick r:id="rId15"/>
              </a:rPr>
              <a:t> </a:t>
            </a:r>
            <a:r>
              <a:rPr lang="fr-FR" sz="1800" dirty="0">
                <a:hlinkClick r:id="rId15"/>
              </a:rPr>
              <a:t>Europe (PRN</a:t>
            </a:r>
            <a:r>
              <a:rPr lang="fr-FR" sz="1800" dirty="0" smtClean="0">
                <a:hlinkClick r:id="rId15"/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>
                <a:hlinkClick r:id="rId16"/>
              </a:rPr>
              <a:t>University</a:t>
            </a:r>
            <a:r>
              <a:rPr lang="fr-FR" sz="1800" dirty="0" smtClean="0">
                <a:hlinkClick r:id="rId16"/>
              </a:rPr>
              <a:t> </a:t>
            </a:r>
            <a:r>
              <a:rPr lang="fr-FR" sz="1800" dirty="0">
                <a:hlinkClick r:id="rId16"/>
              </a:rPr>
              <a:t>of </a:t>
            </a:r>
            <a:r>
              <a:rPr lang="fr-FR" sz="1800" dirty="0" err="1">
                <a:hlinkClick r:id="rId16"/>
              </a:rPr>
              <a:t>Bremen</a:t>
            </a:r>
            <a:r>
              <a:rPr lang="fr-FR" sz="1800" dirty="0">
                <a:hlinkClick r:id="rId16"/>
              </a:rPr>
              <a:t> (BUGS</a:t>
            </a:r>
            <a:r>
              <a:rPr lang="fr-FR" sz="1800" dirty="0" smtClean="0">
                <a:hlinkClick r:id="rId16"/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>
                <a:hlinkClick r:id="rId17"/>
              </a:rPr>
              <a:t>University</a:t>
            </a:r>
            <a:r>
              <a:rPr lang="fr-FR" sz="1800" dirty="0" smtClean="0">
                <a:hlinkClick r:id="rId17"/>
              </a:rPr>
              <a:t> </a:t>
            </a:r>
            <a:r>
              <a:rPr lang="fr-FR" sz="1800" dirty="0">
                <a:hlinkClick r:id="rId17"/>
              </a:rPr>
              <a:t>of </a:t>
            </a:r>
            <a:r>
              <a:rPr lang="fr-FR" sz="1800" dirty="0" err="1">
                <a:hlinkClick r:id="rId17"/>
              </a:rPr>
              <a:t>Applied</a:t>
            </a:r>
            <a:r>
              <a:rPr lang="fr-FR" sz="1800" dirty="0">
                <a:hlinkClick r:id="rId17"/>
              </a:rPr>
              <a:t> Sciences and Arts of </a:t>
            </a:r>
            <a:r>
              <a:rPr lang="fr-FR" sz="1800" dirty="0" err="1">
                <a:hlinkClick r:id="rId17"/>
              </a:rPr>
              <a:t>Southern</a:t>
            </a:r>
            <a:r>
              <a:rPr lang="fr-FR" sz="1800" dirty="0">
                <a:hlinkClick r:id="rId17"/>
              </a:rPr>
              <a:t> </a:t>
            </a:r>
            <a:r>
              <a:rPr lang="fr-FR" sz="1800" dirty="0" err="1">
                <a:hlinkClick r:id="rId17"/>
              </a:rPr>
              <a:t>Switzerland</a:t>
            </a:r>
            <a:r>
              <a:rPr lang="fr-FR" sz="1800" dirty="0">
                <a:hlinkClick r:id="rId17"/>
              </a:rPr>
              <a:t> (IST-SUPSI)</a:t>
            </a:r>
            <a:endParaRPr lang="fr-FR" sz="1800" dirty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Obiective</a:t>
            </a:r>
            <a:endParaRPr lang="en-US" sz="2400" b="1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Utilizarea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platformei</a:t>
            </a:r>
            <a:r>
              <a:rPr lang="en-US" sz="2000" dirty="0" smtClean="0"/>
              <a:t> FREEWAT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realizarea</a:t>
            </a:r>
            <a:r>
              <a:rPr lang="en-US" sz="2000" dirty="0" smtClean="0"/>
              <a:t> </a:t>
            </a:r>
            <a:r>
              <a:rPr lang="en-US" sz="2000" dirty="0" err="1" smtClean="0"/>
              <a:t>unui</a:t>
            </a:r>
            <a:r>
              <a:rPr lang="en-US" sz="2000" dirty="0" smtClean="0"/>
              <a:t> </a:t>
            </a:r>
            <a:r>
              <a:rPr lang="en-US" sz="2000" dirty="0" err="1" smtClean="0"/>
              <a:t>studiu</a:t>
            </a:r>
            <a:r>
              <a:rPr lang="en-US" sz="2000" dirty="0" smtClean="0"/>
              <a:t> de </a:t>
            </a:r>
            <a:r>
              <a:rPr lang="en-US" sz="2000" dirty="0" err="1" smtClean="0"/>
              <a:t>caz</a:t>
            </a:r>
            <a:endParaRPr lang="en-US" sz="2000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Compararea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rezultatelor</a:t>
            </a:r>
            <a:r>
              <a:rPr lang="en-US" sz="2000" dirty="0" smtClean="0"/>
              <a:t> </a:t>
            </a:r>
            <a:r>
              <a:rPr lang="en-US" sz="2000" dirty="0" err="1" smtClean="0"/>
              <a:t>obtinute</a:t>
            </a:r>
            <a:r>
              <a:rPr lang="en-US" sz="2000" dirty="0" smtClean="0"/>
              <a:t> in </a:t>
            </a:r>
            <a:r>
              <a:rPr lang="en-US" sz="2000" dirty="0" err="1" smtClean="0"/>
              <a:t>diferitele</a:t>
            </a:r>
            <a:r>
              <a:rPr lang="en-US" sz="2000" dirty="0" smtClean="0"/>
              <a:t> </a:t>
            </a:r>
            <a:r>
              <a:rPr lang="en-US" sz="2000" dirty="0" err="1" smtClean="0"/>
              <a:t>studii</a:t>
            </a:r>
            <a:r>
              <a:rPr lang="en-US" sz="2000" dirty="0" smtClean="0"/>
              <a:t> de </a:t>
            </a:r>
            <a:r>
              <a:rPr lang="en-US" sz="2000" dirty="0" err="1" smtClean="0"/>
              <a:t>caz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propuneri</a:t>
            </a:r>
            <a:r>
              <a:rPr lang="en-US" sz="2000" dirty="0" smtClean="0"/>
              <a:t> de </a:t>
            </a:r>
            <a:r>
              <a:rPr lang="en-US" sz="2000" dirty="0" err="1" smtClean="0"/>
              <a:t>imbunatatire</a:t>
            </a:r>
            <a:r>
              <a:rPr lang="en-US" sz="2000" dirty="0" smtClean="0"/>
              <a:t> a </a:t>
            </a:r>
            <a:r>
              <a:rPr lang="en-US" sz="2000" dirty="0" err="1" smtClean="0"/>
              <a:t>platformei</a:t>
            </a:r>
            <a:endParaRPr lang="en-US" sz="2000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altLang="en-US" sz="2000" dirty="0" err="1" smtClean="0"/>
              <a:t>Demonstrarea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avantajelor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utilizarii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platformei</a:t>
            </a:r>
            <a:r>
              <a:rPr lang="en-US" altLang="en-US" sz="2000" dirty="0" smtClean="0"/>
              <a:t> FREEWAT</a:t>
            </a:r>
            <a:endParaRPr lang="en-US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80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>
            <a:grpSpLocks/>
          </p:cNvGrpSpPr>
          <p:nvPr/>
        </p:nvGrpSpPr>
        <p:grpSpPr bwMode="auto">
          <a:xfrm>
            <a:off x="287338" y="6715125"/>
            <a:ext cx="7770812" cy="696913"/>
            <a:chOff x="179889" y="-268138"/>
            <a:chExt cx="7771060" cy="698495"/>
          </a:xfrm>
        </p:grpSpPr>
        <p:pic>
          <p:nvPicPr>
            <p:cNvPr id="16389" name="Immagin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649" y="-268138"/>
              <a:ext cx="1008166" cy="698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Immagin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89" y="-25871"/>
              <a:ext cx="1800297" cy="42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Immagin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69" b="92073"/>
            <a:stretch>
              <a:fillRect/>
            </a:stretch>
          </p:blipFill>
          <p:spPr bwMode="auto">
            <a:xfrm>
              <a:off x="6402328" y="-179106"/>
              <a:ext cx="1548621" cy="59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3" descr="C:\Users\Giovanna De Filippis\Desktop\FREEWAT\Tutorial_0_FREEWAT\Slides_Tutorial_0_PartA\Figures\ict4waterlogo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257" y="37624"/>
              <a:ext cx="1506460" cy="324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6732588"/>
            <a:ext cx="11239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tăText 1"/>
          <p:cNvSpPr txBox="1">
            <a:spLocks noChangeArrowheads="1"/>
          </p:cNvSpPr>
          <p:nvPr/>
        </p:nvSpPr>
        <p:spPr bwMode="auto">
          <a:xfrm>
            <a:off x="87312" y="731837"/>
            <a:ext cx="9993313" cy="57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ts val="1413"/>
              </a:spcAft>
              <a:defRPr sz="3200">
                <a:solidFill>
                  <a:schemeClr val="tx1"/>
                </a:solidFill>
                <a:latin typeface="Liberation Sans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Aft>
                <a:spcPct val="0"/>
              </a:spcAft>
            </a:pPr>
            <a:r>
              <a:rPr lang="en-US" altLang="en-US" sz="2600" b="1" dirty="0" smtClean="0">
                <a:latin typeface="Arial" panose="020B0604020202020204" pitchFamily="34" charset="0"/>
              </a:rPr>
              <a:t>WP 5 – </a:t>
            </a:r>
            <a:r>
              <a:rPr lang="en-US" sz="2400" b="1" dirty="0"/>
              <a:t>Application of the FREEWAT platform to rural water management</a:t>
            </a:r>
          </a:p>
          <a:p>
            <a:pPr algn="just">
              <a:spcAft>
                <a:spcPct val="0"/>
              </a:spcAft>
            </a:pPr>
            <a:endParaRPr lang="en-US" sz="2400" b="1" dirty="0"/>
          </a:p>
          <a:p>
            <a:r>
              <a:rPr lang="fr-FR" sz="1800" b="1" dirty="0" err="1" smtClean="0"/>
              <a:t>Coordonator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smtClean="0">
                <a:hlinkClick r:id="rId8"/>
              </a:rPr>
              <a:t>Youssef </a:t>
            </a:r>
            <a:r>
              <a:rPr lang="fr-FR" sz="1800" dirty="0" err="1">
                <a:hlinkClick r:id="rId8"/>
              </a:rPr>
              <a:t>Filiali</a:t>
            </a:r>
            <a:r>
              <a:rPr lang="fr-FR" sz="1800" dirty="0">
                <a:hlinkClick r:id="rId8"/>
              </a:rPr>
              <a:t> </a:t>
            </a:r>
            <a:r>
              <a:rPr lang="fr-FR" sz="1800" dirty="0" err="1">
                <a:hlinkClick r:id="rId8"/>
              </a:rPr>
              <a:t>Meknessi</a:t>
            </a:r>
            <a:endParaRPr lang="fr-FR" sz="1800" dirty="0"/>
          </a:p>
          <a:p>
            <a:r>
              <a:rPr lang="fr-FR" sz="1800" b="1" dirty="0" err="1" smtClean="0"/>
              <a:t>Parteneri</a:t>
            </a:r>
            <a:r>
              <a:rPr lang="fr-FR" sz="1800" b="1" dirty="0" smtClean="0"/>
              <a:t>:</a:t>
            </a:r>
            <a:r>
              <a:rPr lang="fr-FR" sz="1800" b="1" dirty="0"/>
              <a:t> </a:t>
            </a:r>
            <a:r>
              <a:rPr lang="fr-FR" sz="1800" dirty="0" err="1" smtClean="0">
                <a:hlinkClick r:id="rId9"/>
              </a:rPr>
              <a:t>Scuola</a:t>
            </a:r>
            <a:r>
              <a:rPr lang="fr-FR" sz="1800" dirty="0" smtClean="0">
                <a:hlinkClick r:id="rId9"/>
              </a:rPr>
              <a:t> </a:t>
            </a:r>
            <a:r>
              <a:rPr lang="fr-FR" sz="1800" dirty="0">
                <a:hlinkClick r:id="rId9"/>
              </a:rPr>
              <a:t>Superiore </a:t>
            </a:r>
            <a:r>
              <a:rPr lang="fr-FR" sz="1800" dirty="0" err="1">
                <a:hlinkClick r:id="rId9"/>
              </a:rPr>
              <a:t>Sant'Anna</a:t>
            </a:r>
            <a:r>
              <a:rPr lang="fr-FR" sz="1800" dirty="0">
                <a:hlinkClick r:id="rId9"/>
              </a:rPr>
              <a:t> (SSSA</a:t>
            </a:r>
            <a:r>
              <a:rPr lang="fr-FR" sz="1800" dirty="0" smtClean="0">
                <a:hlinkClick r:id="rId9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0"/>
              </a:rPr>
              <a:t>United </a:t>
            </a:r>
            <a:r>
              <a:rPr lang="fr-FR" sz="1800" dirty="0">
                <a:hlinkClick r:id="rId10"/>
              </a:rPr>
              <a:t>Nations </a:t>
            </a:r>
            <a:r>
              <a:rPr lang="fr-FR" sz="1800" dirty="0" err="1">
                <a:hlinkClick r:id="rId10"/>
              </a:rPr>
              <a:t>Educational</a:t>
            </a:r>
            <a:r>
              <a:rPr lang="fr-FR" sz="1800" dirty="0">
                <a:hlinkClick r:id="rId10"/>
              </a:rPr>
              <a:t>, Scientific and Cultural </a:t>
            </a:r>
            <a:r>
              <a:rPr lang="fr-FR" sz="1800" dirty="0" err="1">
                <a:hlinkClick r:id="rId10"/>
              </a:rPr>
              <a:t>Organization</a:t>
            </a:r>
            <a:r>
              <a:rPr lang="fr-FR" sz="1800" dirty="0">
                <a:hlinkClick r:id="rId10"/>
              </a:rPr>
              <a:t> (UNESCO</a:t>
            </a:r>
            <a:r>
              <a:rPr lang="fr-FR" sz="1800" dirty="0" smtClean="0">
                <a:hlinkClick r:id="rId10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1"/>
              </a:rPr>
              <a:t>Zeta </a:t>
            </a:r>
            <a:r>
              <a:rPr lang="fr-FR" sz="1800" dirty="0" err="1">
                <a:hlinkClick r:id="rId11"/>
              </a:rPr>
              <a:t>Amaltea</a:t>
            </a:r>
            <a:r>
              <a:rPr lang="fr-FR" sz="1800" dirty="0">
                <a:hlinkClick r:id="rId11"/>
              </a:rPr>
              <a:t> </a:t>
            </a:r>
            <a:r>
              <a:rPr lang="fr-FR" sz="1800" dirty="0" err="1">
                <a:hlinkClick r:id="rId11"/>
              </a:rPr>
              <a:t>s.l</a:t>
            </a:r>
            <a:r>
              <a:rPr lang="fr-FR" sz="1800" dirty="0">
                <a:hlinkClick r:id="rId11"/>
              </a:rPr>
              <a:t>. (AMALTEA</a:t>
            </a:r>
            <a:r>
              <a:rPr lang="fr-FR" sz="1800" dirty="0" smtClean="0">
                <a:hlinkClick r:id="rId11"/>
              </a:rPr>
              <a:t>)</a:t>
            </a:r>
            <a:r>
              <a:rPr lang="fr-FR" sz="1800" dirty="0" smtClean="0"/>
              <a:t>, </a:t>
            </a:r>
            <a:r>
              <a:rPr lang="fr-FR" sz="1800" dirty="0" err="1" smtClean="0">
                <a:hlinkClick r:id="rId12"/>
              </a:rPr>
              <a:t>Erciyes</a:t>
            </a:r>
            <a:r>
              <a:rPr lang="fr-FR" sz="1800" dirty="0" smtClean="0">
                <a:hlinkClick r:id="rId12"/>
              </a:rPr>
              <a:t> </a:t>
            </a:r>
            <a:r>
              <a:rPr lang="fr-FR" sz="1800" dirty="0" err="1">
                <a:hlinkClick r:id="rId12"/>
              </a:rPr>
              <a:t>Universitesi</a:t>
            </a:r>
            <a:r>
              <a:rPr lang="fr-FR" sz="1800" dirty="0">
                <a:hlinkClick r:id="rId12"/>
              </a:rPr>
              <a:t> (ERU</a:t>
            </a:r>
            <a:r>
              <a:rPr lang="fr-FR" sz="1800" dirty="0" smtClean="0">
                <a:hlinkClick r:id="rId12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3"/>
              </a:rPr>
              <a:t>International </a:t>
            </a:r>
            <a:r>
              <a:rPr lang="fr-FR" sz="1800" dirty="0" err="1">
                <a:hlinkClick r:id="rId13"/>
              </a:rPr>
              <a:t>Groundwater</a:t>
            </a:r>
            <a:r>
              <a:rPr lang="fr-FR" sz="1800" dirty="0">
                <a:hlinkClick r:id="rId13"/>
              </a:rPr>
              <a:t> </a:t>
            </a:r>
            <a:r>
              <a:rPr lang="fr-FR" sz="1800" dirty="0" err="1">
                <a:hlinkClick r:id="rId13"/>
              </a:rPr>
              <a:t>Resources</a:t>
            </a:r>
            <a:r>
              <a:rPr lang="fr-FR" sz="1800" dirty="0">
                <a:hlinkClick r:id="rId13"/>
              </a:rPr>
              <a:t> </a:t>
            </a:r>
            <a:r>
              <a:rPr lang="fr-FR" sz="1800" dirty="0" err="1">
                <a:hlinkClick r:id="rId13"/>
              </a:rPr>
              <a:t>Assessment</a:t>
            </a:r>
            <a:r>
              <a:rPr lang="fr-FR" sz="1800" dirty="0">
                <a:hlinkClick r:id="rId13"/>
              </a:rPr>
              <a:t> Centre (IGRAC</a:t>
            </a:r>
            <a:r>
              <a:rPr lang="fr-FR" sz="1800" dirty="0" smtClean="0">
                <a:hlinkClick r:id="rId13"/>
              </a:rPr>
              <a:t>)</a:t>
            </a:r>
            <a:r>
              <a:rPr lang="fr-FR" sz="1800" dirty="0" smtClean="0"/>
              <a:t>, </a:t>
            </a:r>
            <a:r>
              <a:rPr lang="fr-FR" sz="1800" dirty="0" smtClean="0">
                <a:hlinkClick r:id="rId14"/>
              </a:rPr>
              <a:t>Taras </a:t>
            </a:r>
            <a:r>
              <a:rPr lang="fr-FR" sz="1800" dirty="0" err="1">
                <a:hlinkClick r:id="rId14"/>
              </a:rPr>
              <a:t>Shevchenko</a:t>
            </a:r>
            <a:r>
              <a:rPr lang="fr-FR" sz="1800" dirty="0">
                <a:hlinkClick r:id="rId14"/>
              </a:rPr>
              <a:t> National </a:t>
            </a:r>
            <a:r>
              <a:rPr lang="fr-FR" sz="1800" dirty="0" err="1">
                <a:hlinkClick r:id="rId14"/>
              </a:rPr>
              <a:t>University</a:t>
            </a:r>
            <a:r>
              <a:rPr lang="fr-FR" sz="1800" dirty="0">
                <a:hlinkClick r:id="rId14"/>
              </a:rPr>
              <a:t> of </a:t>
            </a:r>
            <a:r>
              <a:rPr lang="fr-FR" sz="1800" dirty="0" err="1">
                <a:hlinkClick r:id="rId14"/>
              </a:rPr>
              <a:t>Kyiv</a:t>
            </a:r>
            <a:r>
              <a:rPr lang="fr-FR" sz="1800" dirty="0">
                <a:hlinkClick r:id="rId14"/>
              </a:rPr>
              <a:t> (TSNUK</a:t>
            </a:r>
            <a:r>
              <a:rPr lang="fr-FR" sz="1800" dirty="0" smtClean="0">
                <a:hlinkClick r:id="rId14"/>
              </a:rPr>
              <a:t>)</a:t>
            </a:r>
            <a:endParaRPr lang="fr-FR" sz="1800" dirty="0" smtClean="0"/>
          </a:p>
          <a:p>
            <a:endParaRPr lang="fr-FR" sz="1800" dirty="0"/>
          </a:p>
          <a:p>
            <a:r>
              <a:rPr lang="en-US" sz="2400" b="1" dirty="0" smtClean="0"/>
              <a:t>	</a:t>
            </a:r>
            <a:r>
              <a:rPr lang="en-US" sz="2400" b="1" dirty="0" err="1" smtClean="0"/>
              <a:t>Obiective</a:t>
            </a:r>
            <a:endParaRPr lang="en-US" sz="2400" b="1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Utilizarea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platformei</a:t>
            </a:r>
            <a:r>
              <a:rPr lang="en-US" sz="2000" dirty="0" smtClean="0"/>
              <a:t> FREEWAT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</a:t>
            </a:r>
            <a:r>
              <a:rPr lang="en-US" sz="2000" dirty="0" err="1" smtClean="0"/>
              <a:t>rezolvarea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problememlor</a:t>
            </a:r>
            <a:r>
              <a:rPr lang="en-US" sz="2000" dirty="0" smtClean="0"/>
              <a:t> </a:t>
            </a:r>
            <a:r>
              <a:rPr lang="en-US" sz="2000" dirty="0" err="1" smtClean="0"/>
              <a:t>aparute</a:t>
            </a:r>
            <a:r>
              <a:rPr lang="en-US" sz="2000" dirty="0" smtClean="0"/>
              <a:t> in </a:t>
            </a:r>
            <a:r>
              <a:rPr lang="en-US" sz="2000" dirty="0" err="1" smtClean="0"/>
              <a:t>activitatea</a:t>
            </a:r>
            <a:r>
              <a:rPr lang="en-US" sz="2000" dirty="0" smtClean="0"/>
              <a:t> de </a:t>
            </a:r>
            <a:r>
              <a:rPr lang="en-US" sz="2000" dirty="0" err="1" smtClean="0"/>
              <a:t>implementare</a:t>
            </a:r>
            <a:r>
              <a:rPr lang="en-US" sz="2000" dirty="0" smtClean="0"/>
              <a:t> a </a:t>
            </a:r>
            <a:r>
              <a:rPr lang="en-US" sz="2000" dirty="0" err="1" smtClean="0"/>
              <a:t>Directivei</a:t>
            </a:r>
            <a:r>
              <a:rPr lang="en-US" sz="2000" dirty="0" smtClean="0"/>
              <a:t> </a:t>
            </a:r>
            <a:r>
              <a:rPr lang="en-US" sz="2000" dirty="0" err="1" smtClean="0"/>
              <a:t>Nitratilor</a:t>
            </a:r>
            <a:r>
              <a:rPr lang="en-US" sz="2000" dirty="0" smtClean="0"/>
              <a:t> </a:t>
            </a:r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sz="2000" dirty="0" err="1" smtClean="0"/>
              <a:t>Compararea</a:t>
            </a:r>
            <a:r>
              <a:rPr lang="en-US" sz="2000" dirty="0" smtClean="0"/>
              <a:t> </a:t>
            </a:r>
            <a:r>
              <a:rPr lang="en-US" sz="2000" dirty="0" err="1" smtClean="0"/>
              <a:t>rezultatelor</a:t>
            </a:r>
            <a:r>
              <a:rPr lang="en-US" sz="2000" dirty="0" smtClean="0"/>
              <a:t> </a:t>
            </a:r>
            <a:r>
              <a:rPr lang="en-US" sz="2000" dirty="0" err="1" smtClean="0"/>
              <a:t>obtinute</a:t>
            </a:r>
            <a:r>
              <a:rPr lang="en-US" sz="2000" dirty="0" smtClean="0"/>
              <a:t> in </a:t>
            </a:r>
            <a:r>
              <a:rPr lang="en-US" sz="2000" dirty="0" err="1" smtClean="0"/>
              <a:t>diferitele</a:t>
            </a:r>
            <a:r>
              <a:rPr lang="en-US" sz="2000" dirty="0" smtClean="0"/>
              <a:t> </a:t>
            </a:r>
            <a:r>
              <a:rPr lang="en-US" sz="2000" dirty="0" err="1" smtClean="0"/>
              <a:t>studii</a:t>
            </a:r>
            <a:r>
              <a:rPr lang="en-US" sz="2000" dirty="0" smtClean="0"/>
              <a:t> de </a:t>
            </a:r>
            <a:r>
              <a:rPr lang="en-US" sz="2000" dirty="0" err="1" smtClean="0"/>
              <a:t>caz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propuneri</a:t>
            </a:r>
            <a:r>
              <a:rPr lang="en-US" sz="2000" dirty="0" smtClean="0"/>
              <a:t> de </a:t>
            </a:r>
            <a:r>
              <a:rPr lang="en-US" sz="2000" dirty="0" err="1" smtClean="0"/>
              <a:t>imbunatatire</a:t>
            </a:r>
            <a:r>
              <a:rPr lang="en-US" sz="2000" dirty="0" smtClean="0"/>
              <a:t> a </a:t>
            </a:r>
            <a:r>
              <a:rPr lang="en-US" sz="2000" dirty="0" err="1" smtClean="0"/>
              <a:t>platformei</a:t>
            </a:r>
            <a:endParaRPr lang="en-US" sz="2000" dirty="0" smtClean="0"/>
          </a:p>
          <a:p>
            <a:pPr marL="1085850" lvl="1" indent="-342900">
              <a:buFontTx/>
              <a:buChar char="-"/>
              <a:tabLst>
                <a:tab pos="512763" algn="l"/>
              </a:tabLst>
            </a:pPr>
            <a:r>
              <a:rPr lang="en-US" altLang="en-US" sz="2000" dirty="0" err="1" smtClean="0"/>
              <a:t>Demonstrarea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avantajelor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utilizarii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platformei</a:t>
            </a:r>
            <a:r>
              <a:rPr lang="en-US" altLang="en-US" sz="2000" dirty="0" smtClean="0"/>
              <a:t> FREEWAT</a:t>
            </a:r>
            <a:endParaRPr lang="en-US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978398" y="0"/>
            <a:ext cx="9102227" cy="7896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FREEWAT</a:t>
            </a:r>
            <a:r>
              <a:rPr lang="ro-RO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ACTIVITATI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Institutul National de Hidrologie si Gospodarire a Apel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" y="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19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3034</TotalTime>
  <Words>443</Words>
  <Application>Microsoft Office PowerPoint</Application>
  <PresentationFormat>Particularizare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23" baseType="lpstr">
      <vt:lpstr>Arial</vt:lpstr>
      <vt:lpstr>Calibri</vt:lpstr>
      <vt:lpstr>DejaVu Sans</vt:lpstr>
      <vt:lpstr>Droid Sans Fallback</vt:lpstr>
      <vt:lpstr>FreeSans</vt:lpstr>
      <vt:lpstr>Liberation Sans</vt:lpstr>
      <vt:lpstr>Liberation Serif</vt:lpstr>
      <vt:lpstr>Times New Roman</vt:lpstr>
      <vt:lpstr>Wingdings</vt:lpstr>
      <vt:lpstr>Default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</dc:creator>
  <cp:lastModifiedBy>ada pandele</cp:lastModifiedBy>
  <cp:revision>346</cp:revision>
  <dcterms:created xsi:type="dcterms:W3CDTF">2016-04-19T10:31:57Z</dcterms:created>
  <dcterms:modified xsi:type="dcterms:W3CDTF">2016-11-23T20:33:44Z</dcterms:modified>
</cp:coreProperties>
</file>